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95" r:id="rId2"/>
    <p:sldId id="341" r:id="rId3"/>
    <p:sldId id="297" r:id="rId4"/>
    <p:sldId id="298" r:id="rId5"/>
    <p:sldId id="342" r:id="rId6"/>
    <p:sldId id="300" r:id="rId7"/>
    <p:sldId id="302" r:id="rId8"/>
    <p:sldId id="303" r:id="rId9"/>
    <p:sldId id="304" r:id="rId10"/>
    <p:sldId id="306" r:id="rId11"/>
    <p:sldId id="307" r:id="rId12"/>
    <p:sldId id="308" r:id="rId13"/>
    <p:sldId id="309" r:id="rId14"/>
    <p:sldId id="312" r:id="rId15"/>
    <p:sldId id="333" r:id="rId16"/>
    <p:sldId id="322" r:id="rId17"/>
    <p:sldId id="323" r:id="rId18"/>
    <p:sldId id="324" r:id="rId19"/>
    <p:sldId id="325" r:id="rId20"/>
    <p:sldId id="328" r:id="rId21"/>
    <p:sldId id="330" r:id="rId22"/>
    <p:sldId id="320" r:id="rId23"/>
    <p:sldId id="332" r:id="rId24"/>
    <p:sldId id="336" r:id="rId25"/>
    <p:sldId id="334" r:id="rId26"/>
    <p:sldId id="337" r:id="rId27"/>
    <p:sldId id="338" r:id="rId28"/>
    <p:sldId id="339" r:id="rId29"/>
    <p:sldId id="340" r:id="rId30"/>
  </p:sldIdLst>
  <p:sldSz cx="18288000" cy="10287000"/>
  <p:notesSz cx="6858000" cy="9144000"/>
  <p:embeddedFontLst>
    <p:embeddedFont>
      <p:font typeface="Bungee" panose="020B0604020202020204" charset="0"/>
      <p:regular r:id="rId32"/>
    </p:embeddedFont>
    <p:embeddedFont>
      <p:font typeface="Cambria Math" panose="02040503050406030204" pitchFamily="18" charset="0"/>
      <p:regular r:id="rId33"/>
    </p:embeddedFont>
    <p:embeddedFont>
      <p:font typeface="JetBrainsMono NF" panose="02000009000000000000" pitchFamily="50"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DFC"/>
    <a:srgbClr val="FEC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0DB77D-A005-4F5B-9ABA-C646D531E6DB}" v="5" dt="2025-06-07T09:09:56.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225" autoAdjust="0"/>
  </p:normalViewPr>
  <p:slideViewPr>
    <p:cSldViewPr>
      <p:cViewPr varScale="1">
        <p:scale>
          <a:sx n="62" d="100"/>
          <a:sy n="62" d="100"/>
        </p:scale>
        <p:origin x="540"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àng Minh Hưởng" userId="258295b4-f05b-42f7-9476-a98b63015d5a" providerId="ADAL" clId="{C80DB77D-A005-4F5B-9ABA-C646D531E6DB}"/>
    <pc:docChg chg="modSld">
      <pc:chgData name="Hoàng Minh Hưởng" userId="258295b4-f05b-42f7-9476-a98b63015d5a" providerId="ADAL" clId="{C80DB77D-A005-4F5B-9ABA-C646D531E6DB}" dt="2025-06-07T11:08:41.655" v="10" actId="20577"/>
      <pc:docMkLst>
        <pc:docMk/>
      </pc:docMkLst>
      <pc:sldChg chg="mod modShow">
        <pc:chgData name="Hoàng Minh Hưởng" userId="258295b4-f05b-42f7-9476-a98b63015d5a" providerId="ADAL" clId="{C80DB77D-A005-4F5B-9ABA-C646D531E6DB}" dt="2025-06-07T10:38:53.681" v="6" actId="729"/>
        <pc:sldMkLst>
          <pc:docMk/>
          <pc:sldMk cId="0" sldId="295"/>
        </pc:sldMkLst>
      </pc:sldChg>
      <pc:sldChg chg="modSp mod">
        <pc:chgData name="Hoàng Minh Hưởng" userId="258295b4-f05b-42f7-9476-a98b63015d5a" providerId="ADAL" clId="{C80DB77D-A005-4F5B-9ABA-C646D531E6DB}" dt="2025-06-07T11:08:41.655" v="10" actId="20577"/>
        <pc:sldMkLst>
          <pc:docMk/>
          <pc:sldMk cId="3673151066" sldId="306"/>
        </pc:sldMkLst>
        <pc:spChg chg="mod">
          <ac:chgData name="Hoàng Minh Hưởng" userId="258295b4-f05b-42f7-9476-a98b63015d5a" providerId="ADAL" clId="{C80DB77D-A005-4F5B-9ABA-C646D531E6DB}" dt="2025-06-07T11:08:41.655" v="10" actId="20577"/>
          <ac:spMkLst>
            <pc:docMk/>
            <pc:sldMk cId="3673151066" sldId="306"/>
            <ac:spMk id="4" creationId="{92DC0BB8-9BEA-A4B5-9E9D-549B6A8F6A04}"/>
          </ac:spMkLst>
        </pc:spChg>
      </pc:sldChg>
      <pc:sldChg chg="mod modShow">
        <pc:chgData name="Hoàng Minh Hưởng" userId="258295b4-f05b-42f7-9476-a98b63015d5a" providerId="ADAL" clId="{C80DB77D-A005-4F5B-9ABA-C646D531E6DB}" dt="2025-06-07T10:38:49.754" v="5" actId="729"/>
        <pc:sldMkLst>
          <pc:docMk/>
          <pc:sldMk cId="2192530014"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D41D4-BC1E-4D89-A051-5CC2B4DBCB0A}" type="datetimeFigureOut">
              <a:rPr lang="en-US" smtClean="0"/>
              <a:t>6/7/2025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E59180-B798-4767-9950-E157A9B53F88}" type="slidenum">
              <a:rPr lang="en-US" smtClean="0"/>
              <a:t>‹#›</a:t>
            </a:fld>
            <a:endParaRPr lang="en-US"/>
          </a:p>
        </p:txBody>
      </p:sp>
    </p:spTree>
    <p:extLst>
      <p:ext uri="{BB962C8B-B14F-4D97-AF65-F5344CB8AC3E}">
        <p14:creationId xmlns:p14="http://schemas.microsoft.com/office/powerpoint/2010/main" val="3981454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Khối UART cần phải có các bộ đệm FIFO vì tốc độ truyền và xử lý của khối IP thường chậm hơn rất nhiều so với tốc độ của vi xử lý lõi mềm </a:t>
            </a:r>
            <a:r>
              <a:rPr lang="en-US" sz="1800" dirty="0" err="1">
                <a:effectLst/>
                <a:latin typeface="Times New Roman" panose="02020603050405020304" pitchFamily="18" charset="0"/>
                <a:ea typeface="Calibri" panose="020F0502020204030204" pitchFamily="34" charset="0"/>
              </a:rPr>
              <a:t>MicroBlaze</a:t>
            </a:r>
            <a:r>
              <a:rPr lang="en-US" sz="1800" dirty="0">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Các bộ đệm này cho phép vi xử lý gửi nhiều bytes liên tục cho UART và thực hiện các công việc khác thay vì phải đợi UART truyền từng byte một riêng lẻ</a:t>
            </a:r>
            <a:endParaRPr lang="en-US"/>
          </a:p>
        </p:txBody>
      </p:sp>
      <p:sp>
        <p:nvSpPr>
          <p:cNvPr id="4" name="Slide Number Placeholder 3"/>
          <p:cNvSpPr>
            <a:spLocks noGrp="1"/>
          </p:cNvSpPr>
          <p:nvPr>
            <p:ph type="sldNum" sz="quarter" idx="5"/>
          </p:nvPr>
        </p:nvSpPr>
        <p:spPr/>
        <p:txBody>
          <a:bodyPr/>
          <a:lstStyle/>
          <a:p>
            <a:fld id="{C3E59180-B798-4767-9950-E157A9B53F88}" type="slidenum">
              <a:rPr lang="en-US" smtClean="0"/>
              <a:t>13</a:t>
            </a:fld>
            <a:endParaRPr lang="en-US"/>
          </a:p>
        </p:txBody>
      </p:sp>
    </p:spTree>
    <p:extLst>
      <p:ext uri="{BB962C8B-B14F-4D97-AF65-F5344CB8AC3E}">
        <p14:creationId xmlns:p14="http://schemas.microsoft.com/office/powerpoint/2010/main" val="2837092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A8AE-B2DE-96FA-1A5A-D7F3634F1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BCD21-C840-8463-56E7-D40AC87D9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A474C-402D-8B0E-E5D3-700430495A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6A5E8F-2F77-37D2-0BD5-35775AEEFF57}"/>
              </a:ext>
            </a:extLst>
          </p:cNvPr>
          <p:cNvSpPr>
            <a:spLocks noGrp="1"/>
          </p:cNvSpPr>
          <p:nvPr>
            <p:ph type="sldNum" sz="quarter" idx="5"/>
          </p:nvPr>
        </p:nvSpPr>
        <p:spPr/>
        <p:txBody>
          <a:bodyPr/>
          <a:lstStyle/>
          <a:p>
            <a:fld id="{C3E59180-B798-4767-9950-E157A9B53F88}" type="slidenum">
              <a:rPr lang="en-US" smtClean="0"/>
              <a:t>24</a:t>
            </a:fld>
            <a:endParaRPr lang="en-US"/>
          </a:p>
        </p:txBody>
      </p:sp>
    </p:spTree>
    <p:extLst>
      <p:ext uri="{BB962C8B-B14F-4D97-AF65-F5344CB8AC3E}">
        <p14:creationId xmlns:p14="http://schemas.microsoft.com/office/powerpoint/2010/main" val="1048766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819EF-85CC-CBF6-05AC-74E6AB0D9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F3899-E8A2-A217-5EE8-3331378AB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3E25C-0362-7808-9670-1F123DEF37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ECCD9-9007-F875-753A-3E6462B25352}"/>
              </a:ext>
            </a:extLst>
          </p:cNvPr>
          <p:cNvSpPr>
            <a:spLocks noGrp="1"/>
          </p:cNvSpPr>
          <p:nvPr>
            <p:ph type="sldNum" sz="quarter" idx="5"/>
          </p:nvPr>
        </p:nvSpPr>
        <p:spPr/>
        <p:txBody>
          <a:bodyPr/>
          <a:lstStyle/>
          <a:p>
            <a:fld id="{C3E59180-B798-4767-9950-E157A9B53F88}" type="slidenum">
              <a:rPr lang="en-US" smtClean="0"/>
              <a:t>25</a:t>
            </a:fld>
            <a:endParaRPr lang="en-US"/>
          </a:p>
        </p:txBody>
      </p:sp>
    </p:spTree>
    <p:extLst>
      <p:ext uri="{BB962C8B-B14F-4D97-AF65-F5344CB8AC3E}">
        <p14:creationId xmlns:p14="http://schemas.microsoft.com/office/powerpoint/2010/main" val="245314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1703-4C81-CC15-84A2-179EBC40E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B859E-C476-7F09-38F8-F1F518439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05A22-981F-5091-8515-FDEA0147E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1A26E1-E75F-A74B-C40D-540BCF06438A}"/>
              </a:ext>
            </a:extLst>
          </p:cNvPr>
          <p:cNvSpPr>
            <a:spLocks noGrp="1"/>
          </p:cNvSpPr>
          <p:nvPr>
            <p:ph type="sldNum" sz="quarter" idx="5"/>
          </p:nvPr>
        </p:nvSpPr>
        <p:spPr/>
        <p:txBody>
          <a:bodyPr/>
          <a:lstStyle/>
          <a:p>
            <a:fld id="{C3E59180-B798-4767-9950-E157A9B53F88}" type="slidenum">
              <a:rPr lang="en-US" smtClean="0"/>
              <a:t>27</a:t>
            </a:fld>
            <a:endParaRPr lang="en-US"/>
          </a:p>
        </p:txBody>
      </p:sp>
    </p:spTree>
    <p:extLst>
      <p:ext uri="{BB962C8B-B14F-4D97-AF65-F5344CB8AC3E}">
        <p14:creationId xmlns:p14="http://schemas.microsoft.com/office/powerpoint/2010/main" val="4140433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55B31-96D0-AC4F-D15C-5273BC8A9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E293B-6737-FB78-3E20-B1D570A8D7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19F41-2DDE-D485-8D3B-BC8F45176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476987-9D6F-8E79-761F-F3671D300814}"/>
              </a:ext>
            </a:extLst>
          </p:cNvPr>
          <p:cNvSpPr>
            <a:spLocks noGrp="1"/>
          </p:cNvSpPr>
          <p:nvPr>
            <p:ph type="sldNum" sz="quarter" idx="5"/>
          </p:nvPr>
        </p:nvSpPr>
        <p:spPr/>
        <p:txBody>
          <a:bodyPr/>
          <a:lstStyle/>
          <a:p>
            <a:fld id="{C3E59180-B798-4767-9950-E157A9B53F88}" type="slidenum">
              <a:rPr lang="en-US" smtClean="0"/>
              <a:t>28</a:t>
            </a:fld>
            <a:endParaRPr lang="en-US"/>
          </a:p>
        </p:txBody>
      </p:sp>
    </p:spTree>
    <p:extLst>
      <p:ext uri="{BB962C8B-B14F-4D97-AF65-F5344CB8AC3E}">
        <p14:creationId xmlns:p14="http://schemas.microsoft.com/office/powerpoint/2010/main" val="132593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Tránh xung đột khi có nhiều thiết bị hoạt động cùng một lúc</a:t>
            </a:r>
          </a:p>
        </p:txBody>
      </p:sp>
      <p:sp>
        <p:nvSpPr>
          <p:cNvPr id="4" name="Slide Number Placeholder 3"/>
          <p:cNvSpPr>
            <a:spLocks noGrp="1"/>
          </p:cNvSpPr>
          <p:nvPr>
            <p:ph type="sldNum" sz="quarter" idx="5"/>
          </p:nvPr>
        </p:nvSpPr>
        <p:spPr/>
        <p:txBody>
          <a:bodyPr/>
          <a:lstStyle/>
          <a:p>
            <a:fld id="{C3E59180-B798-4767-9950-E157A9B53F88}" type="slidenum">
              <a:rPr lang="en-US" smtClean="0"/>
              <a:t>14</a:t>
            </a:fld>
            <a:endParaRPr lang="en-US"/>
          </a:p>
        </p:txBody>
      </p:sp>
    </p:spTree>
    <p:extLst>
      <p:ext uri="{BB962C8B-B14F-4D97-AF65-F5344CB8AC3E}">
        <p14:creationId xmlns:p14="http://schemas.microsoft.com/office/powerpoint/2010/main" val="227818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khối video IP được kết nối theo kiểu nối tiếp, tức là tín hiệu đầu ra của một khối là tín hiệu đầu vào của một khối khác. Một điểm ảnh được tạo ra đầu tiên ở khối đệm khung, sau đó nó được truyền lần lượt qua từng khối ở phía sau. Mỗi khối chuyển tiếp, sửa đổi hoặc thay thế điểm ảnh mà nó nhận được để thay đổi hình ảnh hiển thị trên màn hình. Các điểm ảnh này cuối cùng được truyền đến khối đồng bộ VGA để đồng dữ liệu hình ảnh được tạo ra từ các khối video IP với tốc độ hiển thị của màn hình. </a:t>
            </a:r>
            <a:endParaRPr lang="en-US" dirty="0"/>
          </a:p>
        </p:txBody>
      </p:sp>
      <p:sp>
        <p:nvSpPr>
          <p:cNvPr id="4" name="Slide Number Placeholder 3"/>
          <p:cNvSpPr>
            <a:spLocks noGrp="1"/>
          </p:cNvSpPr>
          <p:nvPr>
            <p:ph type="sldNum" sz="quarter" idx="5"/>
          </p:nvPr>
        </p:nvSpPr>
        <p:spPr/>
        <p:txBody>
          <a:bodyPr/>
          <a:lstStyle/>
          <a:p>
            <a:fld id="{C3E59180-B798-4767-9950-E157A9B53F88}" type="slidenum">
              <a:rPr lang="en-US" smtClean="0"/>
              <a:t>16</a:t>
            </a:fld>
            <a:endParaRPr lang="en-US"/>
          </a:p>
        </p:txBody>
      </p:sp>
    </p:spTree>
    <p:extLst>
      <p:ext uri="{BB962C8B-B14F-4D97-AF65-F5344CB8AC3E}">
        <p14:creationId xmlns:p14="http://schemas.microsoft.com/office/powerpoint/2010/main" val="408010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C94F-9796-CF16-613C-BCCBD297E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7004A-8B8C-A4CA-4B0B-EFEF554C3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34825-5AF4-C50D-00DE-A14BE1E6D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460773-DBC6-AB58-6028-4388F834C21A}"/>
              </a:ext>
            </a:extLst>
          </p:cNvPr>
          <p:cNvSpPr>
            <a:spLocks noGrp="1"/>
          </p:cNvSpPr>
          <p:nvPr>
            <p:ph type="sldNum" sz="quarter" idx="5"/>
          </p:nvPr>
        </p:nvSpPr>
        <p:spPr/>
        <p:txBody>
          <a:bodyPr/>
          <a:lstStyle/>
          <a:p>
            <a:fld id="{C3E59180-B798-4767-9950-E157A9B53F88}" type="slidenum">
              <a:rPr lang="en-US" smtClean="0"/>
              <a:t>17</a:t>
            </a:fld>
            <a:endParaRPr lang="en-US"/>
          </a:p>
        </p:txBody>
      </p:sp>
    </p:spTree>
    <p:extLst>
      <p:ext uri="{BB962C8B-B14F-4D97-AF65-F5344CB8AC3E}">
        <p14:creationId xmlns:p14="http://schemas.microsoft.com/office/powerpoint/2010/main" val="83690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42AE9-6D69-8685-1E43-F03EEBB70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06C9E-2B72-99AE-2446-91B1AFF8D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F0242-8D66-7284-9B74-B16CC156EC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786CAA-8623-37DD-5A8B-2246C20B2C24}"/>
              </a:ext>
            </a:extLst>
          </p:cNvPr>
          <p:cNvSpPr>
            <a:spLocks noGrp="1"/>
          </p:cNvSpPr>
          <p:nvPr>
            <p:ph type="sldNum" sz="quarter" idx="5"/>
          </p:nvPr>
        </p:nvSpPr>
        <p:spPr/>
        <p:txBody>
          <a:bodyPr/>
          <a:lstStyle/>
          <a:p>
            <a:fld id="{C3E59180-B798-4767-9950-E157A9B53F88}" type="slidenum">
              <a:rPr lang="en-US" smtClean="0"/>
              <a:t>18</a:t>
            </a:fld>
            <a:endParaRPr lang="en-US"/>
          </a:p>
        </p:txBody>
      </p:sp>
    </p:spTree>
    <p:extLst>
      <p:ext uri="{BB962C8B-B14F-4D97-AF65-F5344CB8AC3E}">
        <p14:creationId xmlns:p14="http://schemas.microsoft.com/office/powerpoint/2010/main" val="3423063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25BD2-F808-0158-BE0E-F4EBF01A8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C19A0-6135-750C-CFC6-1E9D8E431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407B3-A530-FB28-5913-1CB017712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F60A5-9793-5C82-AABE-EE0C069756A6}"/>
              </a:ext>
            </a:extLst>
          </p:cNvPr>
          <p:cNvSpPr>
            <a:spLocks noGrp="1"/>
          </p:cNvSpPr>
          <p:nvPr>
            <p:ph type="sldNum" sz="quarter" idx="5"/>
          </p:nvPr>
        </p:nvSpPr>
        <p:spPr/>
        <p:txBody>
          <a:bodyPr/>
          <a:lstStyle/>
          <a:p>
            <a:fld id="{C3E59180-B798-4767-9950-E157A9B53F88}" type="slidenum">
              <a:rPr lang="en-US" smtClean="0"/>
              <a:t>19</a:t>
            </a:fld>
            <a:endParaRPr lang="en-US"/>
          </a:p>
        </p:txBody>
      </p:sp>
    </p:spTree>
    <p:extLst>
      <p:ext uri="{BB962C8B-B14F-4D97-AF65-F5344CB8AC3E}">
        <p14:creationId xmlns:p14="http://schemas.microsoft.com/office/powerpoint/2010/main" val="359546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F939-CC6B-6FB2-CD4F-08E3CD0E5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2894F-1084-7627-9561-55AF9B7F7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23F70-37F1-B211-2871-5DB822F0A4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764FA-FB3C-0CB0-B16E-AF96BDB509A8}"/>
              </a:ext>
            </a:extLst>
          </p:cNvPr>
          <p:cNvSpPr>
            <a:spLocks noGrp="1"/>
          </p:cNvSpPr>
          <p:nvPr>
            <p:ph type="sldNum" sz="quarter" idx="5"/>
          </p:nvPr>
        </p:nvSpPr>
        <p:spPr/>
        <p:txBody>
          <a:bodyPr/>
          <a:lstStyle/>
          <a:p>
            <a:fld id="{C3E59180-B798-4767-9950-E157A9B53F88}" type="slidenum">
              <a:rPr lang="en-US" smtClean="0"/>
              <a:t>20</a:t>
            </a:fld>
            <a:endParaRPr lang="en-US"/>
          </a:p>
        </p:txBody>
      </p:sp>
    </p:spTree>
    <p:extLst>
      <p:ext uri="{BB962C8B-B14F-4D97-AF65-F5344CB8AC3E}">
        <p14:creationId xmlns:p14="http://schemas.microsoft.com/office/powerpoint/2010/main" val="421822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EAA28-6404-C914-9CB9-8ED0F64B8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62642-F39F-D716-07DA-C76D8F15A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522D07-0009-C5D2-2D35-263CDE1B51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49C3D-0224-C466-6155-F2DB46CC21B0}"/>
              </a:ext>
            </a:extLst>
          </p:cNvPr>
          <p:cNvSpPr>
            <a:spLocks noGrp="1"/>
          </p:cNvSpPr>
          <p:nvPr>
            <p:ph type="sldNum" sz="quarter" idx="5"/>
          </p:nvPr>
        </p:nvSpPr>
        <p:spPr/>
        <p:txBody>
          <a:bodyPr/>
          <a:lstStyle/>
          <a:p>
            <a:fld id="{C3E59180-B798-4767-9950-E157A9B53F88}" type="slidenum">
              <a:rPr lang="en-US" smtClean="0"/>
              <a:t>21</a:t>
            </a:fld>
            <a:endParaRPr lang="en-US"/>
          </a:p>
        </p:txBody>
      </p:sp>
    </p:spTree>
    <p:extLst>
      <p:ext uri="{BB962C8B-B14F-4D97-AF65-F5344CB8AC3E}">
        <p14:creationId xmlns:p14="http://schemas.microsoft.com/office/powerpoint/2010/main" val="382791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BC97A-22F9-76EB-0840-68DAA56D6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20B62-8688-C491-2577-23D758C52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1B24A-7DEE-A151-5947-C35B07E71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FD5372-15C6-D60F-2751-A0DF77CD0E5E}"/>
              </a:ext>
            </a:extLst>
          </p:cNvPr>
          <p:cNvSpPr>
            <a:spLocks noGrp="1"/>
          </p:cNvSpPr>
          <p:nvPr>
            <p:ph type="sldNum" sz="quarter" idx="5"/>
          </p:nvPr>
        </p:nvSpPr>
        <p:spPr/>
        <p:txBody>
          <a:bodyPr/>
          <a:lstStyle/>
          <a:p>
            <a:fld id="{C3E59180-B798-4767-9950-E157A9B53F88}" type="slidenum">
              <a:rPr lang="en-US" smtClean="0"/>
              <a:t>23</a:t>
            </a:fld>
            <a:endParaRPr lang="en-US"/>
          </a:p>
        </p:txBody>
      </p:sp>
    </p:spTree>
    <p:extLst>
      <p:ext uri="{BB962C8B-B14F-4D97-AF65-F5344CB8AC3E}">
        <p14:creationId xmlns:p14="http://schemas.microsoft.com/office/powerpoint/2010/main" val="95523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noRot="1" noMove="1" noResize="1" noEditPoints="1" noAdjustHandles="1" noChangeArrowheads="1" noChangeShapeType="1"/>
          </p:cNvSpPr>
          <p:nvPr>
            <p:ph type="sldNum" sz="quarter" idx="12"/>
          </p:nvPr>
        </p:nvSpPr>
        <p:spPr>
          <a:xfrm>
            <a:off x="16002000" y="9715500"/>
            <a:ext cx="2133600" cy="365125"/>
          </a:xfrm>
        </p:spPr>
        <p:txBody>
          <a:bodyPr/>
          <a:lstStyle>
            <a:lvl1pPr>
              <a:defRPr sz="2400">
                <a:latin typeface="Aptos" panose="020B0004020202020204" pitchFamily="34" charset="0"/>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7.svg"/><Relationship Id="rId7"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29.sv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5.svg"/><Relationship Id="rId9"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7.svg"/><Relationship Id="rId4" Type="http://schemas.openxmlformats.org/officeDocument/2006/relationships/image" Target="../media/image3.sv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3.png"/><Relationship Id="rId4" Type="http://schemas.openxmlformats.org/officeDocument/2006/relationships/image" Target="../media/image41.jpe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7.png"/><Relationship Id="rId5" Type="http://schemas.openxmlformats.org/officeDocument/2006/relationships/image" Target="../media/image4.png"/><Relationship Id="rId10" Type="http://schemas.openxmlformats.org/officeDocument/2006/relationships/image" Target="../media/image46.png"/><Relationship Id="rId4" Type="http://schemas.openxmlformats.org/officeDocument/2006/relationships/image" Target="../media/image3.sv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1.png"/><Relationship Id="rId5" Type="http://schemas.openxmlformats.org/officeDocument/2006/relationships/image" Target="../media/image2.png"/><Relationship Id="rId10" Type="http://schemas.openxmlformats.org/officeDocument/2006/relationships/image" Target="../media/image50.png"/><Relationship Id="rId4" Type="http://schemas.openxmlformats.org/officeDocument/2006/relationships/image" Target="../media/image41.jpe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1954C969-8BE0-54B8-6FA9-1B28D720CAF1}"/>
              </a:ext>
            </a:extLst>
          </p:cNvPr>
          <p:cNvSpPr txBox="1"/>
          <p:nvPr/>
        </p:nvSpPr>
        <p:spPr>
          <a:xfrm rot="21480000">
            <a:off x="-395383" y="-249428"/>
            <a:ext cx="39970035" cy="2734486"/>
          </a:xfrm>
          <a:prstGeom prst="rect">
            <a:avLst/>
          </a:prstGeom>
          <a:solidFill>
            <a:srgbClr val="FEC200"/>
          </a:solidFill>
          <a:ln>
            <a:noFill/>
          </a:ln>
        </p:spPr>
        <p:txBody>
          <a:bodyPr wrap="square" lIns="576000" tIns="432000" rIns="576000" bIns="432000" rtlCol="0" anchor="ctr">
            <a:spAutoFit/>
          </a:bodyPr>
          <a:lstStyle/>
          <a:p>
            <a:pPr>
              <a:lnSpc>
                <a:spcPct val="150000"/>
              </a:lnSpc>
              <a:spcBef>
                <a:spcPct val="0"/>
              </a:spcBef>
            </a:pPr>
            <a:r>
              <a:rPr lang="en-US" sz="8000" b="1" dirty="0">
                <a:latin typeface="Bungee" panose="020B0604020202020204" charset="0"/>
                <a:ea typeface="Bungee"/>
                <a:cs typeface="Bungee"/>
                <a:sym typeface="Bungee"/>
              </a:rPr>
              <a:t>   </a:t>
            </a:r>
            <a:r>
              <a:rPr lang="en-US" sz="8800" b="1" dirty="0">
                <a:latin typeface="Bungee" panose="020B0604020202020204" charset="0"/>
                <a:ea typeface="Bungee"/>
                <a:cs typeface="Bungee"/>
                <a:sym typeface="Bungee"/>
              </a:rPr>
              <a:t>ĐỒ ÁN TỐT NGHIỆP                             Nội dung</a:t>
            </a:r>
            <a:endParaRPr lang="en-US" sz="8000" b="1" dirty="0">
              <a:latin typeface="Bungee" panose="020B0604020202020204" charset="0"/>
              <a:ea typeface="Bungee"/>
              <a:cs typeface="Bungee"/>
              <a:sym typeface="Bungee"/>
            </a:endParaRPr>
          </a:p>
        </p:txBody>
      </p:sp>
      <p:pic>
        <p:nvPicPr>
          <p:cNvPr id="1028" name="!!Picture">
            <a:extLst>
              <a:ext uri="{FF2B5EF4-FFF2-40B4-BE49-F238E27FC236}">
                <a16:creationId xmlns:a16="http://schemas.microsoft.com/office/drawing/2014/main" id="{46D1CA80-1F72-A059-BBC4-C5A3B8248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494" y="948630"/>
            <a:ext cx="11918950"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1B6D05E-53ED-C64E-AF36-B21EBE0CC73B}"/>
              </a:ext>
            </a:extLst>
          </p:cNvPr>
          <p:cNvGrpSpPr/>
          <p:nvPr/>
        </p:nvGrpSpPr>
        <p:grpSpPr>
          <a:xfrm>
            <a:off x="-457200" y="3301642"/>
            <a:ext cx="10210800" cy="3190768"/>
            <a:chOff x="-430962" y="3080517"/>
            <a:chExt cx="10210800" cy="3190768"/>
          </a:xfrm>
        </p:grpSpPr>
        <p:sp>
          <p:nvSpPr>
            <p:cNvPr id="2" name="Freeform 2">
              <a:extLst>
                <a:ext uri="{FF2B5EF4-FFF2-40B4-BE49-F238E27FC236}">
                  <a16:creationId xmlns:a16="http://schemas.microsoft.com/office/drawing/2014/main" id="{0E1A6981-BC64-9B4F-68A4-8E75EB0E58CA}"/>
                </a:ext>
              </a:extLst>
            </p:cNvPr>
            <p:cNvSpPr/>
            <p:nvPr/>
          </p:nvSpPr>
          <p:spPr>
            <a:xfrm rot="10800000">
              <a:off x="-430962" y="3080517"/>
              <a:ext cx="10210800" cy="3190768"/>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4">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4" name="TextBox 3">
              <a:extLst>
                <a:ext uri="{FF2B5EF4-FFF2-40B4-BE49-F238E27FC236}">
                  <a16:creationId xmlns:a16="http://schemas.microsoft.com/office/drawing/2014/main" id="{E4527FFE-F17A-F25A-F9F8-446EBAE99C8E}"/>
                </a:ext>
              </a:extLst>
            </p:cNvPr>
            <p:cNvSpPr txBox="1"/>
            <p:nvPr/>
          </p:nvSpPr>
          <p:spPr>
            <a:xfrm rot="21480000">
              <a:off x="483438" y="3800214"/>
              <a:ext cx="8382000" cy="1938992"/>
            </a:xfrm>
            <a:prstGeom prst="rect">
              <a:avLst/>
            </a:prstGeom>
            <a:noFill/>
          </p:spPr>
          <p:txBody>
            <a:bodyPr wrap="square" rtlCol="0">
              <a:spAutoFit/>
            </a:bodyPr>
            <a:lstStyle/>
            <a:p>
              <a:r>
                <a:rPr lang="vi-VN" sz="4000" b="1" dirty="0">
                  <a:solidFill>
                    <a:srgbClr val="FFFDFC"/>
                  </a:solidFill>
                  <a:latin typeface="Aptos" panose="020B0004020202020204" pitchFamily="34" charset="0"/>
                  <a:ea typeface="Poppins Bold"/>
                  <a:cs typeface="Poppins" panose="00000500000000000000" pitchFamily="2" charset="0"/>
                  <a:sym typeface="Poppins Bold"/>
                </a:rPr>
                <a:t>Thiết kế các khối </a:t>
              </a:r>
              <a:r>
                <a:rPr lang="en-US" sz="4000" b="1" dirty="0">
                  <a:solidFill>
                    <a:srgbClr val="FFFDFC"/>
                  </a:solidFill>
                  <a:latin typeface="Aptos" panose="020B0004020202020204" pitchFamily="34" charset="0"/>
                  <a:ea typeface="Poppins Bold"/>
                  <a:cs typeface="Poppins" panose="00000500000000000000" pitchFamily="2" charset="0"/>
                  <a:sym typeface="Poppins Bold"/>
                </a:rPr>
                <a:t>IP</a:t>
              </a:r>
              <a:r>
                <a:rPr lang="vi-VN" sz="4000" b="1" dirty="0">
                  <a:solidFill>
                    <a:srgbClr val="FFFDFC"/>
                  </a:solidFill>
                  <a:latin typeface="Aptos" panose="020B0004020202020204" pitchFamily="34" charset="0"/>
                  <a:ea typeface="Poppins Bold"/>
                  <a:cs typeface="Poppins" panose="00000500000000000000" pitchFamily="2" charset="0"/>
                  <a:sym typeface="Poppins Bold"/>
                </a:rPr>
                <a:t> giao tiếp ngoại vi và chương trình ứng dụng cho vi điều khiển </a:t>
              </a:r>
              <a:r>
                <a:rPr lang="en-US" sz="4000" b="1" dirty="0">
                  <a:solidFill>
                    <a:srgbClr val="FFFDFC"/>
                  </a:solidFill>
                  <a:latin typeface="Aptos" panose="020B0004020202020204" pitchFamily="34" charset="0"/>
                  <a:ea typeface="Poppins Bold"/>
                  <a:cs typeface="Poppins" panose="00000500000000000000" pitchFamily="2" charset="0"/>
                  <a:sym typeface="Poppins Bold"/>
                </a:rPr>
                <a:t>M</a:t>
              </a:r>
              <a:r>
                <a:rPr lang="vi-VN" sz="4000" b="1" dirty="0">
                  <a:solidFill>
                    <a:srgbClr val="FFFDFC"/>
                  </a:solidFill>
                  <a:latin typeface="Aptos" panose="020B0004020202020204" pitchFamily="34" charset="0"/>
                  <a:ea typeface="Poppins Bold"/>
                  <a:cs typeface="Poppins" panose="00000500000000000000" pitchFamily="2" charset="0"/>
                  <a:sym typeface="Poppins Bold"/>
                </a:rPr>
                <a:t>icroblaze</a:t>
              </a: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grpSp>
      <p:grpSp>
        <p:nvGrpSpPr>
          <p:cNvPr id="10" name="!!Group 9">
            <a:extLst>
              <a:ext uri="{FF2B5EF4-FFF2-40B4-BE49-F238E27FC236}">
                <a16:creationId xmlns:a16="http://schemas.microsoft.com/office/drawing/2014/main" id="{C0AA1FAC-EDF9-8D71-73B6-29FD0BA41A11}"/>
              </a:ext>
            </a:extLst>
          </p:cNvPr>
          <p:cNvGrpSpPr/>
          <p:nvPr/>
        </p:nvGrpSpPr>
        <p:grpSpPr>
          <a:xfrm>
            <a:off x="-368983" y="7066434"/>
            <a:ext cx="10210800" cy="2233836"/>
            <a:chOff x="-368981" y="6475186"/>
            <a:chExt cx="10210800" cy="2233836"/>
          </a:xfrm>
        </p:grpSpPr>
        <p:sp>
          <p:nvSpPr>
            <p:cNvPr id="5" name="Freeform 2">
              <a:extLst>
                <a:ext uri="{FF2B5EF4-FFF2-40B4-BE49-F238E27FC236}">
                  <a16:creationId xmlns:a16="http://schemas.microsoft.com/office/drawing/2014/main" id="{4838C634-D7FA-AB49-783F-2A30F03C4B42}"/>
                </a:ext>
              </a:extLst>
            </p:cNvPr>
            <p:cNvSpPr/>
            <p:nvPr/>
          </p:nvSpPr>
          <p:spPr>
            <a:xfrm>
              <a:off x="-368981" y="6475186"/>
              <a:ext cx="10210800" cy="2233836"/>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6" name="TextBox 5">
              <a:extLst>
                <a:ext uri="{FF2B5EF4-FFF2-40B4-BE49-F238E27FC236}">
                  <a16:creationId xmlns:a16="http://schemas.microsoft.com/office/drawing/2014/main" id="{E862A7D9-6CE6-B516-7371-B2E1B4DC1A9C}"/>
                </a:ext>
              </a:extLst>
            </p:cNvPr>
            <p:cNvSpPr txBox="1"/>
            <p:nvPr/>
          </p:nvSpPr>
          <p:spPr>
            <a:xfrm rot="21480000">
              <a:off x="489437" y="6998462"/>
              <a:ext cx="8798698" cy="1251176"/>
            </a:xfrm>
            <a:prstGeom prst="rect">
              <a:avLst/>
            </a:prstGeom>
            <a:noFill/>
          </p:spPr>
          <p:txBody>
            <a:bodyPr wrap="square" rtlCol="0">
              <a:spAutoFit/>
            </a:bodyPr>
            <a:lstStyle/>
            <a:p>
              <a:pPr>
                <a:lnSpc>
                  <a:spcPts val="4242"/>
                </a:lnSpc>
                <a:spcBef>
                  <a:spcPct val="0"/>
                </a:spcBef>
              </a:pPr>
              <a:r>
                <a:rPr lang="en-US" sz="3200" dirty="0">
                  <a:solidFill>
                    <a:srgbClr val="FFFDFC"/>
                  </a:solidFill>
                  <a:latin typeface="Aptos" panose="020B0004020202020204" pitchFamily="34" charset="0"/>
                  <a:ea typeface="Poppins Bold"/>
                  <a:cs typeface="Poppins Bold"/>
                  <a:sym typeface="Poppins Bold"/>
                </a:rPr>
                <a:t>Giảng viên hướng dẫn: Ths. Nguyễn Thanh Ngọc</a:t>
              </a:r>
            </a:p>
            <a:p>
              <a:pPr>
                <a:lnSpc>
                  <a:spcPts val="4242"/>
                </a:lnSpc>
                <a:spcBef>
                  <a:spcPts val="800"/>
                </a:spcBef>
              </a:pPr>
              <a:r>
                <a:rPr lang="en-US" sz="3200" dirty="0">
                  <a:solidFill>
                    <a:srgbClr val="FFFDFC"/>
                  </a:solidFill>
                  <a:latin typeface="Aptos" panose="020B0004020202020204" pitchFamily="34" charset="0"/>
                  <a:ea typeface="Poppins"/>
                  <a:cs typeface="Poppins"/>
                  <a:sym typeface="Poppins"/>
                </a:rPr>
                <a:t>Sinh viên thực hiện: Hoàng Minh Hưởng – DT4B</a:t>
              </a:r>
            </a:p>
          </p:txBody>
        </p:sp>
      </p:grpSp>
      <p:grpSp>
        <p:nvGrpSpPr>
          <p:cNvPr id="8" name="!!Group 7">
            <a:extLst>
              <a:ext uri="{FF2B5EF4-FFF2-40B4-BE49-F238E27FC236}">
                <a16:creationId xmlns:a16="http://schemas.microsoft.com/office/drawing/2014/main" id="{DE9A55ED-1091-AFDA-6888-B9741CBA384D}"/>
              </a:ext>
            </a:extLst>
          </p:cNvPr>
          <p:cNvGrpSpPr/>
          <p:nvPr/>
        </p:nvGrpSpPr>
        <p:grpSpPr>
          <a:xfrm rot="19776572">
            <a:off x="-831168" y="397957"/>
            <a:ext cx="2983740" cy="838200"/>
            <a:chOff x="-497709" y="9580684"/>
            <a:chExt cx="2983740" cy="838200"/>
          </a:xfrm>
        </p:grpSpPr>
        <p:sp>
          <p:nvSpPr>
            <p:cNvPr id="3" name="Freeform 2">
              <a:extLst>
                <a:ext uri="{FF2B5EF4-FFF2-40B4-BE49-F238E27FC236}">
                  <a16:creationId xmlns:a16="http://schemas.microsoft.com/office/drawing/2014/main" id="{96E87EF4-0C15-0717-8375-BCE11D2B9E7E}"/>
                </a:ext>
              </a:extLst>
            </p:cNvPr>
            <p:cNvSpPr/>
            <p:nvPr/>
          </p:nvSpPr>
          <p:spPr>
            <a:xfrm>
              <a:off x="-497709" y="9580684"/>
              <a:ext cx="2983740" cy="838200"/>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alphaModFix/>
                <a:biLevel thresh="75000"/>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dirty="0">
                <a:solidFill>
                  <a:srgbClr val="FFFDFC"/>
                </a:solidFill>
                <a:latin typeface="Aptos" panose="020B0004020202020204" pitchFamily="34" charset="0"/>
                <a:ea typeface="Poppins"/>
                <a:cs typeface="Poppins"/>
                <a:sym typeface="Poppins"/>
              </a:endParaRPr>
            </a:p>
          </p:txBody>
        </p:sp>
        <p:sp>
          <p:nvSpPr>
            <p:cNvPr id="7" name="TextBox 6">
              <a:extLst>
                <a:ext uri="{FF2B5EF4-FFF2-40B4-BE49-F238E27FC236}">
                  <a16:creationId xmlns:a16="http://schemas.microsoft.com/office/drawing/2014/main" id="{42089548-0868-3490-352D-1CBADC521B08}"/>
                </a:ext>
              </a:extLst>
            </p:cNvPr>
            <p:cNvSpPr txBox="1"/>
            <p:nvPr/>
          </p:nvSpPr>
          <p:spPr>
            <a:xfrm rot="21480000">
              <a:off x="258754" y="9764787"/>
              <a:ext cx="2137745" cy="430887"/>
            </a:xfrm>
            <a:prstGeom prst="rect">
              <a:avLst/>
            </a:prstGeom>
            <a:noFill/>
          </p:spPr>
          <p:txBody>
            <a:bodyPr wrap="square" rtlCol="0">
              <a:spAutoFit/>
            </a:bodyPr>
            <a:lstStyle/>
            <a:p>
              <a:r>
                <a:rPr lang="en-US" sz="2200" b="1" dirty="0">
                  <a:solidFill>
                    <a:srgbClr val="FFFDFC"/>
                  </a:solidFill>
                </a:rPr>
                <a:t>Hà Nội - 2024</a:t>
              </a:r>
            </a:p>
          </p:txBody>
        </p:sp>
      </p:grpSp>
      <p:grpSp>
        <p:nvGrpSpPr>
          <p:cNvPr id="26" name="Group 9">
            <a:extLst>
              <a:ext uri="{FF2B5EF4-FFF2-40B4-BE49-F238E27FC236}">
                <a16:creationId xmlns:a16="http://schemas.microsoft.com/office/drawing/2014/main" id="{7C0109AF-09FA-D121-8B45-9C978C0B8347}"/>
              </a:ext>
            </a:extLst>
          </p:cNvPr>
          <p:cNvGrpSpPr/>
          <p:nvPr/>
        </p:nvGrpSpPr>
        <p:grpSpPr>
          <a:xfrm>
            <a:off x="-9753600" y="11485858"/>
            <a:ext cx="6477000" cy="1341374"/>
            <a:chOff x="-2762137" y="6907081"/>
            <a:chExt cx="13561219" cy="1801941"/>
          </a:xfrm>
        </p:grpSpPr>
        <p:sp>
          <p:nvSpPr>
            <p:cNvPr id="27" name="Freeform 2">
              <a:extLst>
                <a:ext uri="{FF2B5EF4-FFF2-40B4-BE49-F238E27FC236}">
                  <a16:creationId xmlns:a16="http://schemas.microsoft.com/office/drawing/2014/main" id="{1023EA5B-B0C6-1845-B50C-7B466296A478}"/>
                </a:ext>
              </a:extLst>
            </p:cNvPr>
            <p:cNvSpPr/>
            <p:nvPr/>
          </p:nvSpPr>
          <p:spPr>
            <a:xfrm>
              <a:off x="-2762137" y="6907081"/>
              <a:ext cx="13561219"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28" name="TextBox 27">
              <a:extLst>
                <a:ext uri="{FF2B5EF4-FFF2-40B4-BE49-F238E27FC236}">
                  <a16:creationId xmlns:a16="http://schemas.microsoft.com/office/drawing/2014/main" id="{F49A2485-5330-50AE-C52B-94F17ED724A2}"/>
                </a:ext>
              </a:extLst>
            </p:cNvPr>
            <p:cNvSpPr txBox="1"/>
            <p:nvPr/>
          </p:nvSpPr>
          <p:spPr>
            <a:xfrm rot="21480000">
              <a:off x="336655" y="7169444"/>
              <a:ext cx="10163850" cy="1020971"/>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Aptos" panose="020B0004020202020204" pitchFamily="34" charset="0"/>
                  <a:ea typeface="Poppins"/>
                  <a:cs typeface="Poppins Bold"/>
                  <a:sym typeface="Poppins Bold"/>
                </a:rPr>
                <a:t>4. Hệ thống xử lý đồ hoạ</a:t>
              </a:r>
              <a:endParaRPr lang="en-US" sz="3200" dirty="0">
                <a:solidFill>
                  <a:srgbClr val="FFFDFC"/>
                </a:solidFill>
                <a:latin typeface="Aptos" panose="020B0004020202020204" pitchFamily="34" charset="0"/>
                <a:ea typeface="Poppins"/>
                <a:cs typeface="Poppins"/>
                <a:sym typeface="Poppins"/>
              </a:endParaRPr>
            </a:p>
          </p:txBody>
        </p:sp>
      </p:grpSp>
      <p:grpSp>
        <p:nvGrpSpPr>
          <p:cNvPr id="29" name="Group 9">
            <a:extLst>
              <a:ext uri="{FF2B5EF4-FFF2-40B4-BE49-F238E27FC236}">
                <a16:creationId xmlns:a16="http://schemas.microsoft.com/office/drawing/2014/main" id="{8F6B7514-8CF5-D4EC-F7E2-B90B141AC72A}"/>
              </a:ext>
            </a:extLst>
          </p:cNvPr>
          <p:cNvGrpSpPr/>
          <p:nvPr/>
        </p:nvGrpSpPr>
        <p:grpSpPr>
          <a:xfrm>
            <a:off x="-9753599" y="12946126"/>
            <a:ext cx="8077200" cy="1341374"/>
            <a:chOff x="-3099427" y="6907082"/>
            <a:chExt cx="19256523" cy="1801941"/>
          </a:xfrm>
        </p:grpSpPr>
        <p:sp>
          <p:nvSpPr>
            <p:cNvPr id="30" name="Freeform 2">
              <a:extLst>
                <a:ext uri="{FF2B5EF4-FFF2-40B4-BE49-F238E27FC236}">
                  <a16:creationId xmlns:a16="http://schemas.microsoft.com/office/drawing/2014/main" id="{3101C2FF-0525-F5E6-43FF-BD421917C69F}"/>
                </a:ext>
              </a:extLst>
            </p:cNvPr>
            <p:cNvSpPr/>
            <p:nvPr/>
          </p:nvSpPr>
          <p:spPr>
            <a:xfrm>
              <a:off x="-3099427" y="6907082"/>
              <a:ext cx="19256523"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31" name="TextBox 30">
              <a:extLst>
                <a:ext uri="{FF2B5EF4-FFF2-40B4-BE49-F238E27FC236}">
                  <a16:creationId xmlns:a16="http://schemas.microsoft.com/office/drawing/2014/main" id="{4D184DA5-19D2-37FD-62E2-29191D1854F9}"/>
                </a:ext>
              </a:extLst>
            </p:cNvPr>
            <p:cNvSpPr txBox="1"/>
            <p:nvPr/>
          </p:nvSpPr>
          <p:spPr>
            <a:xfrm rot="21480000">
              <a:off x="428144" y="7162150"/>
              <a:ext cx="14445823" cy="1020971"/>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Aptos" panose="020B0004020202020204" pitchFamily="34" charset="0"/>
                  <a:ea typeface="Poppins"/>
                  <a:cs typeface="Poppins Bold"/>
                  <a:sym typeface="Poppins Bold"/>
                </a:rPr>
                <a:t>5. Thiết kế chương trình ứng dụng</a:t>
              </a:r>
              <a:endParaRPr lang="en-US" sz="3200" dirty="0">
                <a:solidFill>
                  <a:srgbClr val="FFFDFC"/>
                </a:solidFill>
                <a:latin typeface="Aptos" panose="020B0004020202020204" pitchFamily="34" charset="0"/>
                <a:ea typeface="Poppins"/>
                <a:cs typeface="Poppins"/>
                <a:sym typeface="Poppins"/>
              </a:endParaRPr>
            </a:p>
          </p:txBody>
        </p:sp>
      </p:grpSp>
      <p:sp>
        <p:nvSpPr>
          <p:cNvPr id="32" name="Slide Number Placeholder 31" hidden="1">
            <a:extLst>
              <a:ext uri="{FF2B5EF4-FFF2-40B4-BE49-F238E27FC236}">
                <a16:creationId xmlns:a16="http://schemas.microsoft.com/office/drawing/2014/main" id="{EB6EE848-B11B-7FC0-A73F-F301BF70AE00}"/>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DC7B43-7066-E437-5135-FC06DDA9870F}"/>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8E33392A-3DF4-3509-C2FE-281F6816B1E2}"/>
              </a:ext>
            </a:extLst>
          </p:cNvPr>
          <p:cNvSpPr>
            <a:spLocks noGrp="1"/>
          </p:cNvSpPr>
          <p:nvPr>
            <p:ph type="sldNum" sz="quarter" idx="12"/>
          </p:nvPr>
        </p:nvSpPr>
        <p:spPr/>
        <p:txBody>
          <a:bodyPr/>
          <a:lstStyle/>
          <a:p>
            <a:fld id="{B6F15528-21DE-4FAA-801E-634DDDAF4B2B}" type="slidenum">
              <a:rPr lang="en-US" smtClean="0"/>
              <a:pPr/>
              <a:t>10</a:t>
            </a:fld>
            <a:endParaRPr lang="en-US"/>
          </a:p>
        </p:txBody>
      </p:sp>
      <p:grpSp>
        <p:nvGrpSpPr>
          <p:cNvPr id="23" name="!!Group 7">
            <a:extLst>
              <a:ext uri="{FF2B5EF4-FFF2-40B4-BE49-F238E27FC236}">
                <a16:creationId xmlns:a16="http://schemas.microsoft.com/office/drawing/2014/main" id="{EC4F6A81-EFE2-8CF8-5CF9-DEBE858DA660}"/>
              </a:ext>
            </a:extLst>
          </p:cNvPr>
          <p:cNvGrpSpPr/>
          <p:nvPr/>
        </p:nvGrpSpPr>
        <p:grpSpPr>
          <a:xfrm>
            <a:off x="-914360" y="38100"/>
            <a:ext cx="6857959" cy="1440491"/>
            <a:chOff x="-2762053" y="6795902"/>
            <a:chExt cx="14358850" cy="1935091"/>
          </a:xfrm>
        </p:grpSpPr>
        <p:sp>
          <p:nvSpPr>
            <p:cNvPr id="24" name="Freeform 2">
              <a:extLst>
                <a:ext uri="{FF2B5EF4-FFF2-40B4-BE49-F238E27FC236}">
                  <a16:creationId xmlns:a16="http://schemas.microsoft.com/office/drawing/2014/main" id="{CD6D3E18-4416-BBF1-BDBB-623D90B08E50}"/>
                </a:ext>
              </a:extLst>
            </p:cNvPr>
            <p:cNvSpPr/>
            <p:nvPr/>
          </p:nvSpPr>
          <p:spPr>
            <a:xfrm rot="60000">
              <a:off x="-2762053" y="6900841"/>
              <a:ext cx="13563368"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0525698B-65BD-A9AB-03E0-E7CC4F5D3759}"/>
                </a:ext>
              </a:extLst>
            </p:cNvPr>
            <p:cNvSpPr txBox="1"/>
            <p:nvPr/>
          </p:nvSpPr>
          <p:spPr>
            <a:xfrm>
              <a:off x="-421245" y="6795902"/>
              <a:ext cx="12018042"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2.2 Phân bổ địa chỉ</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11F30E8D-D4E5-E3C2-D7B8-B640F83648A9}"/>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92C40CE8-CB9D-28F9-E30D-996DFDCCB650}"/>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646B29DB-744C-EFC2-1603-15AD85E4AEF0}"/>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txBody>
            <a:bodyPr/>
            <a:lstStyle/>
            <a:p>
              <a:endParaRPr lang="en-US" dirty="0"/>
            </a:p>
          </p:txBody>
        </p: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2DC0BB8-9BEA-A4B5-9E9D-549B6A8F6A04}"/>
                  </a:ext>
                </a:extLst>
              </p:cNvPr>
              <p:cNvSpPr txBox="1"/>
              <p:nvPr/>
            </p:nvSpPr>
            <p:spPr>
              <a:xfrm>
                <a:off x="418902" y="1588681"/>
                <a:ext cx="10476714" cy="8491944"/>
              </a:xfrm>
              <a:prstGeom prst="rect">
                <a:avLst/>
              </a:prstGeom>
              <a:noFill/>
            </p:spPr>
            <p:txBody>
              <a:bodyPr wrap="square" rtlCol="0">
                <a:noAutofit/>
              </a:bodyPr>
              <a:lstStyle/>
              <a:p>
                <a:pPr indent="712788"/>
                <a:r>
                  <a:rPr lang="en-US" sz="2800" dirty="0"/>
                  <a:t>Nền tảng </a:t>
                </a:r>
                <a:r>
                  <a:rPr lang="en-US" sz="2800" dirty="0" err="1"/>
                  <a:t>FPro</a:t>
                </a:r>
                <a:r>
                  <a:rPr lang="en-US" sz="2800" dirty="0"/>
                  <a:t> sử dụng dải địa chỉ  theo word  gồm 22 bit và được phân chia như sau:</a:t>
                </a:r>
              </a:p>
              <a:p>
                <a:pPr marL="1074738" lvl="0" indent="-342900" algn="just">
                  <a:lnSpc>
                    <a:spcPct val="150000"/>
                  </a:lnSpc>
                  <a:buFont typeface="Symbol" panose="05050102010706020507" pitchFamily="18" charset="2"/>
                  <a:buChar char=""/>
                </a:pPr>
                <a:r>
                  <a:rPr lang="en-US" sz="2800" dirty="0">
                    <a:effectLst/>
                    <a:latin typeface="Aptos" panose="020B0004020202020204" pitchFamily="34" charset="0"/>
                    <a:ea typeface="Times New Roman" panose="02020603050405020304" pitchFamily="18" charset="0"/>
                  </a:rPr>
                  <a:t> </a:t>
                </a:r>
                <a:r>
                  <a:rPr lang="en-US" sz="2800" i="0" dirty="0">
                    <a:solidFill>
                      <a:srgbClr val="FF0000"/>
                    </a:solidFill>
                    <a:effectLst/>
                    <a:latin typeface="JetBrainsMono NF" panose="02000009000000000000" pitchFamily="50" charset="0"/>
                    <a:ea typeface="JetBrainsMono NF" panose="02000009000000000000" pitchFamily="50" charset="0"/>
                    <a:cs typeface="JetBrainsMono NF" panose="02000009000000000000" pitchFamily="50" charset="0"/>
                  </a:rPr>
                  <a:t>0</a:t>
                </a:r>
                <a:r>
                  <a:rPr lang="en-US" sz="2800" i="0" dirty="0">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 </a:t>
                </a:r>
                <a:r>
                  <a:rPr lang="en-US" sz="2800" i="0" dirty="0" err="1">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xxxx</a:t>
                </a:r>
                <a:r>
                  <a:rPr lang="en-US" sz="2800" dirty="0">
                    <a:solidFill>
                      <a:schemeClr val="tx1">
                        <a:lumMod val="65000"/>
                        <a:lumOff val="35000"/>
                      </a:schemeClr>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xxxx</a:t>
                </a:r>
                <a:r>
                  <a:rPr lang="en-US" sz="2800" dirty="0">
                    <a:solidFill>
                      <a:schemeClr val="tx1">
                        <a:lumMod val="65000"/>
                        <a:lumOff val="35000"/>
                      </a:schemeClr>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a:t>
                </a:r>
                <a:r>
                  <a:rPr lang="en-US" sz="2800" i="0" dirty="0" err="1">
                    <a:solidFill>
                      <a:srgbClr val="0070C0"/>
                    </a:solidFill>
                    <a:effectLst/>
                    <a:latin typeface="JetBrainsMono NF" panose="02000009000000000000" pitchFamily="50" charset="0"/>
                    <a:ea typeface="JetBrainsMono NF" panose="02000009000000000000" pitchFamily="50" charset="0"/>
                    <a:cs typeface="JetBrainsMono NF" panose="02000009000000000000" pitchFamily="50" charset="0"/>
                  </a:rPr>
                  <a:t>mmm</a:t>
                </a:r>
                <a:r>
                  <a:rPr lang="en-US" sz="2800" dirty="0">
                    <a:solidFill>
                      <a:schemeClr val="tx2">
                        <a:lumMod val="60000"/>
                        <a:lumOff val="40000"/>
                      </a:schemeClr>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chemeClr val="tx2">
                        <a:lumMod val="60000"/>
                        <a:lumOff val="40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mmm</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a:t>
                </a:r>
                <a:r>
                  <a:rPr lang="en-US" sz="2800" dirty="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14:m>
                  <m:oMath xmlns:m="http://schemas.openxmlformats.org/officeDocument/2006/math">
                    <m:r>
                      <a:rPr lang="en-US" sz="2800" b="0" i="0" smtClean="0">
                        <a:effectLst/>
                        <a:latin typeface="Cambria Math" panose="02040503050406030204" pitchFamily="18" charset="0"/>
                        <a:ea typeface="Calibri" panose="020F0502020204030204" pitchFamily="34" charset="0"/>
                      </a:rPr>
                      <m:t>: </m:t>
                    </m:r>
                  </m:oMath>
                </a14:m>
                <a:r>
                  <a:rPr lang="en-US" sz="2800" dirty="0">
                    <a:effectLst/>
                    <a:latin typeface="Aptos" panose="020B0004020202020204" pitchFamily="34" charset="0"/>
                    <a:ea typeface="Times New Roman" panose="02020603050405020304" pitchFamily="18" charset="0"/>
                  </a:rPr>
                  <a:t>sử dụng cho </a:t>
                </a:r>
                <a14:m>
                  <m:oMath xmlns:m="http://schemas.openxmlformats.org/officeDocument/2006/math">
                    <m:sSup>
                      <m:sSupPr>
                        <m:ctrlPr>
                          <a:rPr lang="en-US" sz="2800">
                            <a:solidFill>
                              <a:srgbClr val="0070C0"/>
                            </a:solidFill>
                            <a:latin typeface="JetBrainsMono NF" panose="02000009000000000000" pitchFamily="50" charset="0"/>
                            <a:ea typeface="JetBrainsMono NF" panose="02000009000000000000" pitchFamily="50" charset="0"/>
                            <a:cs typeface="JetBrainsMono NF" panose="02000009000000000000" pitchFamily="50" charset="0"/>
                          </a:rPr>
                        </m:ctrlPr>
                      </m:sSupPr>
                      <m:e>
                        <m:r>
                          <a:rPr lang="en-US" sz="2800">
                            <a:solidFill>
                              <a:srgbClr val="0070C0"/>
                            </a:solidFill>
                            <a:latin typeface="JetBrainsMono NF" panose="02000009000000000000" pitchFamily="50" charset="0"/>
                            <a:ea typeface="JetBrainsMono NF" panose="02000009000000000000" pitchFamily="50" charset="0"/>
                            <a:cs typeface="JetBrainsMono NF" panose="02000009000000000000" pitchFamily="50" charset="0"/>
                          </a:rPr>
                          <m:t>2</m:t>
                        </m:r>
                      </m:e>
                      <m:sup>
                        <m:r>
                          <a:rPr lang="en-US" sz="2800">
                            <a:solidFill>
                              <a:srgbClr val="0070C0"/>
                            </a:solidFill>
                            <a:latin typeface="JetBrainsMono NF" panose="02000009000000000000" pitchFamily="50" charset="0"/>
                            <a:ea typeface="JetBrainsMono NF" panose="02000009000000000000" pitchFamily="50" charset="0"/>
                            <a:cs typeface="JetBrainsMono NF" panose="02000009000000000000" pitchFamily="50" charset="0"/>
                          </a:rPr>
                          <m:t>6</m:t>
                        </m:r>
                      </m:sup>
                    </m:sSup>
                    <m:r>
                      <a:rPr lang="en-US" sz="2800">
                        <a:solidFill>
                          <a:srgbClr val="0070C0"/>
                        </a:solidFill>
                        <a:latin typeface="JetBrainsMono NF" panose="02000009000000000000" pitchFamily="50" charset="0"/>
                        <a:ea typeface="JetBrainsMono NF" panose="02000009000000000000" pitchFamily="50" charset="0"/>
                        <a:cs typeface="JetBrainsMono NF" panose="02000009000000000000" pitchFamily="50" charset="0"/>
                      </a:rPr>
                      <m:t>=64</m:t>
                    </m:r>
                  </m:oMath>
                </a14:m>
                <a:r>
                  <a:rPr lang="en-US" sz="2800" dirty="0">
                    <a:solidFill>
                      <a:srgbClr val="0070C0"/>
                    </a:solidFill>
                    <a:latin typeface="JetBrainsMono NF" panose="02000009000000000000" pitchFamily="50" charset="0"/>
                    <a:ea typeface="JetBrainsMono NF" panose="02000009000000000000" pitchFamily="50" charset="0"/>
                    <a:cs typeface="JetBrainsMono NF" panose="02000009000000000000" pitchFamily="50" charset="0"/>
                  </a:rPr>
                  <a:t> khối ngoại vi</a:t>
                </a:r>
                <a:r>
                  <a:rPr lang="en-US" sz="2800" dirty="0">
                    <a:effectLst/>
                    <a:latin typeface="Aptos" panose="020B0004020202020204" pitchFamily="34" charset="0"/>
                    <a:ea typeface="Times New Roman" panose="02020603050405020304" pitchFamily="18" charset="0"/>
                  </a:rPr>
                  <a:t>, mỗi khối có tối đa </a:t>
                </a:r>
                <a14:m>
                  <m:oMath xmlns:m="http://schemas.openxmlformats.org/officeDocument/2006/math">
                    <m:sSup>
                      <m:sSupPr>
                        <m:ctrlP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ctrlPr>
                      </m:sSupPr>
                      <m:e>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2</m:t>
                        </m:r>
                      </m:e>
                      <m:sup>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5</m:t>
                        </m:r>
                      </m:sup>
                    </m:sSup>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=32</m:t>
                    </m:r>
                  </m:oMath>
                </a14:m>
                <a:r>
                  <a:rPr lang="en-US" sz="2800" dirty="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a:t> thanh ghi</a:t>
                </a:r>
                <a:r>
                  <a:rPr lang="en-US" sz="2800" dirty="0">
                    <a:effectLst/>
                    <a:latin typeface="Aptos" panose="020B0004020202020204" pitchFamily="34" charset="0"/>
                    <a:ea typeface="Times New Roman" panose="02020603050405020304" pitchFamily="18" charset="0"/>
                  </a:rPr>
                  <a:t>. </a:t>
                </a:r>
                <a:endParaRPr lang="en-US" sz="2800" dirty="0">
                  <a:effectLst/>
                  <a:latin typeface="Aptos" panose="020B0004020202020204" pitchFamily="34" charset="0"/>
                  <a:ea typeface="Calibri" panose="020F0502020204030204" pitchFamily="34" charset="0"/>
                </a:endParaRPr>
              </a:p>
              <a:p>
                <a:pPr marL="1074738" lvl="0" indent="-342900" algn="just">
                  <a:lnSpc>
                    <a:spcPct val="150000"/>
                  </a:lnSpc>
                  <a:buFont typeface="Symbol" panose="05050102010706020507" pitchFamily="18" charset="2"/>
                  <a:buChar char=""/>
                </a:pPr>
                <a:r>
                  <a:rPr lang="en-US" sz="2800" dirty="0">
                    <a:effectLst/>
                    <a:latin typeface="Aptos" panose="020B0004020202020204" pitchFamily="34" charset="0"/>
                    <a:ea typeface="Times New Roman" panose="02020603050405020304" pitchFamily="18" charset="0"/>
                  </a:rPr>
                  <a:t> </a:t>
                </a:r>
                <a:r>
                  <a:rPr lang="en-US" sz="2800" i="0" dirty="0">
                    <a:solidFill>
                      <a:srgbClr val="FF0000"/>
                    </a:solidFill>
                    <a:effectLst/>
                    <a:latin typeface="JetBrainsMono NF" panose="02000009000000000000" pitchFamily="50" charset="0"/>
                    <a:ea typeface="JetBrainsMono NF" panose="02000009000000000000" pitchFamily="50" charset="0"/>
                    <a:cs typeface="JetBrainsMono NF" panose="02000009000000000000" pitchFamily="50" charset="0"/>
                  </a:rPr>
                  <a:t>10</a:t>
                </a:r>
                <a:r>
                  <a:rPr lang="en-US" sz="2800" i="0" dirty="0">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xxx</a:t>
                </a:r>
                <a:r>
                  <a:rPr lang="en-US" sz="2800" i="0" dirty="0">
                    <a:solidFill>
                      <a:srgbClr val="FFC000"/>
                    </a:solidFill>
                    <a:effectLst/>
                    <a:latin typeface="JetBrainsMono NF" panose="02000009000000000000" pitchFamily="50" charset="0"/>
                    <a:ea typeface="JetBrainsMono NF" panose="02000009000000000000" pitchFamily="50" charset="0"/>
                    <a:cs typeface="JetBrainsMono NF" panose="02000009000000000000" pitchFamily="50" charset="0"/>
                  </a:rPr>
                  <a:t>v </a:t>
                </a:r>
                <a:r>
                  <a:rPr lang="en-US" sz="2800" i="0" dirty="0" err="1">
                    <a:solidFill>
                      <a:srgbClr val="FFC000"/>
                    </a:solidFill>
                    <a:effectLst/>
                    <a:latin typeface="JetBrainsMono NF" panose="02000009000000000000" pitchFamily="50" charset="0"/>
                    <a:ea typeface="JetBrainsMono NF" panose="02000009000000000000" pitchFamily="50" charset="0"/>
                    <a:cs typeface="JetBrainsMono NF" panose="02000009000000000000" pitchFamily="50" charset="0"/>
                  </a:rPr>
                  <a:t>vv</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14:m>
                  <m:oMath xmlns:m="http://schemas.openxmlformats.org/officeDocument/2006/math">
                    <m:r>
                      <a:rPr lang="en-US" sz="2800" b="0" i="0" smtClean="0">
                        <a:effectLst/>
                        <a:latin typeface="Cambria Math" panose="02040503050406030204" pitchFamily="18" charset="0"/>
                        <a:ea typeface="Times New Roman" panose="02020603050405020304" pitchFamily="18" charset="0"/>
                      </a:rPr>
                      <m:t>: </m:t>
                    </m:r>
                  </m:oMath>
                </a14:m>
                <a:r>
                  <a:rPr lang="en-US" sz="2800" dirty="0">
                    <a:effectLst/>
                    <a:latin typeface="Aptos" panose="020B0004020202020204" pitchFamily="34" charset="0"/>
                    <a:ea typeface="Times New Roman" panose="02020603050405020304" pitchFamily="18" charset="0"/>
                  </a:rPr>
                  <a:t>sử dụng cho </a:t>
                </a:r>
                <a14:m>
                  <m:oMath xmlns:m="http://schemas.openxmlformats.org/officeDocument/2006/math">
                    <m:sSup>
                      <m:sSupPr>
                        <m:ctrlPr>
                          <a:rPr lang="en-US" sz="280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m:ctrlPr>
                      </m:sSupPr>
                      <m:e>
                        <m:r>
                          <a:rPr lang="en-US" sz="280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m:t>2</m:t>
                        </m:r>
                      </m:e>
                      <m:sup>
                        <m:r>
                          <a:rPr lang="en-US" sz="280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m:t>3</m:t>
                        </m:r>
                      </m:sup>
                    </m:sSup>
                    <m:r>
                      <a:rPr lang="en-US" sz="280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m:t>=8</m:t>
                    </m:r>
                  </m:oMath>
                </a14:m>
                <a:r>
                  <a:rPr lang="en-US" sz="28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 khối video IP</a:t>
                </a:r>
                <a:r>
                  <a:rPr lang="en-US" sz="2800" dirty="0">
                    <a:effectLst/>
                    <a:latin typeface="Aptos" panose="020B0004020202020204" pitchFamily="34" charset="0"/>
                    <a:ea typeface="Times New Roman" panose="02020603050405020304" pitchFamily="18" charset="0"/>
                  </a:rPr>
                  <a:t>, mỗi khối có tối đa </a:t>
                </a:r>
                <a14:m>
                  <m:oMath xmlns:m="http://schemas.openxmlformats.org/officeDocument/2006/math">
                    <m:sSup>
                      <m:sSupPr>
                        <m:ctrlP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ctrlPr>
                      </m:sSupPr>
                      <m:e>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2</m:t>
                        </m:r>
                      </m:e>
                      <m:sup>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14</m:t>
                        </m:r>
                      </m:sup>
                    </m:sSup>
                  </m:oMath>
                </a14:m>
                <a:r>
                  <a:rPr lang="en-US" sz="2800" dirty="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a:t> thanh ghi</a:t>
                </a:r>
                <a:r>
                  <a:rPr lang="en-US" sz="2800" dirty="0">
                    <a:effectLst/>
                    <a:latin typeface="Aptos" panose="020B0004020202020204" pitchFamily="34" charset="0"/>
                    <a:ea typeface="Times New Roman" panose="02020603050405020304" pitchFamily="18" charset="0"/>
                  </a:rPr>
                  <a:t>.</a:t>
                </a:r>
                <a:endParaRPr lang="en-US" sz="2800" dirty="0">
                  <a:effectLst/>
                  <a:latin typeface="Aptos" panose="020B0004020202020204" pitchFamily="34" charset="0"/>
                  <a:ea typeface="Calibri" panose="020F0502020204030204" pitchFamily="34" charset="0"/>
                </a:endParaRPr>
              </a:p>
              <a:p>
                <a:pPr marL="1074738" lvl="0" indent="-342900" algn="just">
                  <a:lnSpc>
                    <a:spcPct val="150000"/>
                  </a:lnSpc>
                  <a:spcAft>
                    <a:spcPts val="800"/>
                  </a:spcAft>
                  <a:buFont typeface="Symbol" panose="05050102010706020507" pitchFamily="18" charset="2"/>
                  <a:buChar char=""/>
                </a:pPr>
                <a:r>
                  <a:rPr lang="en-US" sz="2800" dirty="0">
                    <a:effectLst/>
                    <a:latin typeface="Aptos" panose="020B0004020202020204" pitchFamily="34" charset="0"/>
                    <a:ea typeface="Times New Roman" panose="02020603050405020304" pitchFamily="18" charset="0"/>
                  </a:rPr>
                  <a:t> </a:t>
                </a:r>
                <a:r>
                  <a:rPr lang="en-US" sz="2800" i="0" dirty="0">
                    <a:solidFill>
                      <a:srgbClr val="FF0000"/>
                    </a:solidFill>
                    <a:effectLst/>
                    <a:latin typeface="JetBrainsMono NF" panose="02000009000000000000" pitchFamily="50" charset="0"/>
                    <a:ea typeface="JetBrainsMono NF" panose="02000009000000000000" pitchFamily="50" charset="0"/>
                    <a:cs typeface="JetBrainsMono NF" panose="02000009000000000000" pitchFamily="50" charset="0"/>
                  </a:rPr>
                  <a:t>11</a:t>
                </a:r>
                <a:r>
                  <a:rPr lang="en-US" sz="2800" i="0" dirty="0">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 </a:t>
                </a:r>
                <a:r>
                  <a:rPr lang="en-US" sz="2800" i="0" dirty="0" err="1">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rrrr</a:t>
                </a:r>
                <a14:m>
                  <m:oMath xmlns:m="http://schemas.openxmlformats.org/officeDocument/2006/math">
                    <m:r>
                      <a:rPr lang="en-US" sz="2800" b="0" i="0" smtClean="0">
                        <a:effectLst/>
                        <a:latin typeface="Cambria Math" panose="02040503050406030204" pitchFamily="18" charset="0"/>
                        <a:ea typeface="Calibri" panose="020F0502020204030204" pitchFamily="34" charset="0"/>
                      </a:rPr>
                      <m:t>: </m:t>
                    </m:r>
                  </m:oMath>
                </a14:m>
                <a:r>
                  <a:rPr lang="en-US" sz="2800" dirty="0">
                    <a:effectLst/>
                    <a:latin typeface="Aptos" panose="020B0004020202020204" pitchFamily="34" charset="0"/>
                    <a:ea typeface="Times New Roman" panose="02020603050405020304" pitchFamily="18" charset="0"/>
                  </a:rPr>
                  <a:t>sử dụng cho khối đệm khung với tối đa </a:t>
                </a:r>
                <a14:m>
                  <m:oMath xmlns:m="http://schemas.openxmlformats.org/officeDocument/2006/math">
                    <m:sSup>
                      <m:sSupPr>
                        <m:ctrlP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ctrlPr>
                      </m:sSupPr>
                      <m:e>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2</m:t>
                        </m:r>
                      </m:e>
                      <m:sup>
                        <m:r>
                          <a:rPr lang="en-US" sz="280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m:t>20</m:t>
                        </m:r>
                      </m:sup>
                    </m:sSup>
                  </m:oMath>
                </a14:m>
                <a:r>
                  <a:rPr lang="en-US" sz="2800" dirty="0">
                    <a:solidFill>
                      <a:srgbClr val="7030A0"/>
                    </a:solidFill>
                    <a:latin typeface="JetBrainsMono NF" panose="02000009000000000000" pitchFamily="50" charset="0"/>
                    <a:ea typeface="JetBrainsMono NF" panose="02000009000000000000" pitchFamily="50" charset="0"/>
                    <a:cs typeface="JetBrainsMono NF" panose="02000009000000000000" pitchFamily="50" charset="0"/>
                  </a:rPr>
                  <a:t> thanh ghi</a:t>
                </a:r>
                <a:r>
                  <a:rPr lang="en-US" sz="2800" dirty="0">
                    <a:effectLst/>
                    <a:latin typeface="Aptos" panose="020B0004020202020204" pitchFamily="34" charset="0"/>
                    <a:ea typeface="Times New Roman" panose="02020603050405020304" pitchFamily="18" charset="0"/>
                  </a:rPr>
                  <a:t>.</a:t>
                </a:r>
                <a:endParaRPr lang="en-US" sz="2800" dirty="0">
                  <a:latin typeface="Aptos" panose="020B0004020202020204" pitchFamily="34" charset="0"/>
                  <a:ea typeface="Calibri" panose="020F0502020204030204" pitchFamily="34" charset="0"/>
                </a:endParaRPr>
              </a:p>
              <a:p>
                <a:pPr marL="342900" lvl="0" indent="14288" algn="just">
                  <a:spcBef>
                    <a:spcPts val="3000"/>
                  </a:spcBef>
                  <a:spcAft>
                    <a:spcPts val="800"/>
                  </a:spcAft>
                </a:pPr>
                <a:r>
                  <a:rPr lang="en-US" sz="2800" dirty="0">
                    <a:effectLst/>
                    <a:latin typeface="Aptos" panose="020B0004020202020204" pitchFamily="34" charset="0"/>
                    <a:ea typeface="Calibri" panose="020F0502020204030204" pitchFamily="34" charset="0"/>
                  </a:rPr>
                  <a:t>Trong đó:</a:t>
                </a:r>
              </a:p>
              <a:p>
                <a:pPr marL="1074738" lvl="0" indent="-342900" algn="just">
                  <a:lnSpc>
                    <a:spcPct val="150000"/>
                  </a:lnSpc>
                  <a:buFont typeface="Symbol" panose="05050102010706020507" pitchFamily="18" charset="2"/>
                  <a:buChar char=""/>
                </a:pPr>
                <a:r>
                  <a:rPr lang="en-US" sz="2800" b="0" i="0" dirty="0">
                    <a:solidFill>
                      <a:schemeClr val="tx1">
                        <a:lumMod val="65000"/>
                        <a:lumOff val="35000"/>
                      </a:schemeClr>
                    </a:solidFill>
                    <a:effectLst/>
                    <a:latin typeface="+mj-lt"/>
                    <a:ea typeface="Calibri" panose="020F0502020204030204" pitchFamily="34" charset="0"/>
                  </a:rPr>
                  <a:t> </a:t>
                </a:r>
                <a:r>
                  <a:rPr lang="en-US" sz="2800" i="0" dirty="0">
                    <a:solidFill>
                      <a:schemeClr val="tx1">
                        <a:lumMod val="65000"/>
                        <a:lumOff val="35000"/>
                      </a:schemeClr>
                    </a:solidFill>
                    <a:effectLst/>
                    <a:latin typeface="JetBrainsMono NF" panose="02000009000000000000" pitchFamily="50" charset="0"/>
                    <a:ea typeface="JetBrainsMono NF" panose="02000009000000000000" pitchFamily="50" charset="0"/>
                    <a:cs typeface="JetBrainsMono NF" panose="02000009000000000000" pitchFamily="50" charset="0"/>
                  </a:rPr>
                  <a:t>x</a:t>
                </a:r>
                <a:r>
                  <a:rPr lang="en-US" sz="2800" i="0" dirty="0">
                    <a:effectLst/>
                    <a:latin typeface="+mj-lt"/>
                    <a:ea typeface="Times New Roman" panose="02020603050405020304" pitchFamily="18" charset="0"/>
                  </a:rPr>
                  <a:t> đại diện cho bit “don’t care”.</a:t>
                </a:r>
                <a:endParaRPr lang="en-US" sz="2800" dirty="0">
                  <a:effectLst/>
                  <a:latin typeface="Aptos" panose="020B0004020202020204" pitchFamily="34" charset="0"/>
                  <a:ea typeface="Calibri" panose="020F0502020204030204" pitchFamily="34" charset="0"/>
                </a:endParaRPr>
              </a:p>
              <a:p>
                <a:pPr marL="1074738" lvl="0" indent="-342900" algn="just">
                  <a:lnSpc>
                    <a:spcPct val="150000"/>
                  </a:lnSpc>
                  <a:buFont typeface="Symbol" panose="05050102010706020507" pitchFamily="18" charset="2"/>
                  <a:buChar char=""/>
                </a:pPr>
                <a:r>
                  <a:rPr lang="en-US" sz="2800" i="0" dirty="0">
                    <a:effectLst/>
                    <a:latin typeface="+mj-lt"/>
                    <a:ea typeface="Times New Roman" panose="02020603050405020304" pitchFamily="18" charset="0"/>
                  </a:rPr>
                  <a:t> </a:t>
                </a:r>
                <a:r>
                  <a:rPr lang="en-US" sz="2800" i="0" dirty="0">
                    <a:solidFill>
                      <a:srgbClr val="7030A0"/>
                    </a:solidFill>
                    <a:effectLst/>
                    <a:latin typeface="JetBrainsMono NF" panose="02000009000000000000" pitchFamily="50" charset="0"/>
                    <a:ea typeface="JetBrainsMono NF" panose="02000009000000000000" pitchFamily="50" charset="0"/>
                    <a:cs typeface="JetBrainsMono NF" panose="02000009000000000000" pitchFamily="50" charset="0"/>
                  </a:rPr>
                  <a:t>r</a:t>
                </a:r>
                <a:r>
                  <a:rPr lang="en-US" sz="2800" i="0" dirty="0">
                    <a:effectLst/>
                    <a:latin typeface="+mj-lt"/>
                    <a:ea typeface="Times New Roman" panose="02020603050405020304" pitchFamily="18" charset="0"/>
                  </a:rPr>
                  <a:t> đại diện cho bit địa chỉ thanh ghi của một khối.</a:t>
                </a:r>
                <a:endParaRPr lang="en-US" sz="2800" dirty="0">
                  <a:effectLst/>
                  <a:latin typeface="Aptos" panose="020B0004020202020204" pitchFamily="34" charset="0"/>
                  <a:ea typeface="Calibri" panose="020F0502020204030204" pitchFamily="34" charset="0"/>
                </a:endParaRPr>
              </a:p>
              <a:p>
                <a:pPr marL="1074738" lvl="0" indent="-342900" algn="just">
                  <a:lnSpc>
                    <a:spcPct val="150000"/>
                  </a:lnSpc>
                  <a:buFont typeface="Symbol" panose="05050102010706020507" pitchFamily="18" charset="2"/>
                  <a:buChar char=""/>
                </a:pPr>
                <a:r>
                  <a:rPr lang="en-US" sz="2800" i="0" dirty="0">
                    <a:effectLst/>
                    <a:latin typeface="+mj-lt"/>
                    <a:ea typeface="Times New Roman" panose="02020603050405020304" pitchFamily="18" charset="0"/>
                  </a:rPr>
                  <a:t> </a:t>
                </a:r>
                <a:r>
                  <a:rPr lang="en-US" sz="2800" i="0" dirty="0">
                    <a:solidFill>
                      <a:srgbClr val="00B0F0"/>
                    </a:solidFill>
                    <a:effectLst/>
                    <a:latin typeface="JetBrainsMono NF" panose="02000009000000000000" pitchFamily="50" charset="0"/>
                    <a:ea typeface="JetBrainsMono NF" panose="02000009000000000000" pitchFamily="50" charset="0"/>
                    <a:cs typeface="JetBrainsMono NF" panose="02000009000000000000" pitchFamily="50" charset="0"/>
                  </a:rPr>
                  <a:t>m</a:t>
                </a:r>
                <a:r>
                  <a:rPr lang="en-US" sz="2800" i="0" dirty="0">
                    <a:effectLst/>
                    <a:latin typeface="+mj-lt"/>
                    <a:ea typeface="Times New Roman" panose="02020603050405020304" pitchFamily="18" charset="0"/>
                  </a:rPr>
                  <a:t> đại diện cho bit được dùng để xác định </a:t>
                </a:r>
                <a:r>
                  <a:rPr lang="en-US" sz="2800" i="0" dirty="0" err="1">
                    <a:effectLst/>
                    <a:latin typeface="+mj-lt"/>
                    <a:ea typeface="Times New Roman" panose="02020603050405020304" pitchFamily="18" charset="0"/>
                  </a:rPr>
                  <a:t>khối</a:t>
                </a:r>
                <a:r>
                  <a:rPr lang="en-US" sz="2800" i="0" dirty="0">
                    <a:effectLst/>
                    <a:latin typeface="+mj-lt"/>
                    <a:ea typeface="Times New Roman" panose="02020603050405020304" pitchFamily="18" charset="0"/>
                  </a:rPr>
                  <a:t> MMIO.</a:t>
                </a:r>
                <a:endParaRPr lang="en-US" sz="2800" dirty="0">
                  <a:effectLst/>
                  <a:latin typeface="Aptos" panose="020B0004020202020204" pitchFamily="34" charset="0"/>
                  <a:ea typeface="Calibri" panose="020F0502020204030204" pitchFamily="34" charset="0"/>
                </a:endParaRPr>
              </a:p>
              <a:p>
                <a:pPr marL="1074738" lvl="0" indent="-342900" algn="just">
                  <a:lnSpc>
                    <a:spcPct val="150000"/>
                  </a:lnSpc>
                  <a:spcAft>
                    <a:spcPts val="800"/>
                  </a:spcAft>
                  <a:buFont typeface="Symbol" panose="05050102010706020507" pitchFamily="18" charset="2"/>
                  <a:buChar char=""/>
                </a:pPr>
                <a:r>
                  <a:rPr lang="en-US" sz="2800" i="0" dirty="0">
                    <a:effectLst/>
                    <a:latin typeface="+mj-lt"/>
                    <a:ea typeface="Times New Roman" panose="02020603050405020304" pitchFamily="18" charset="0"/>
                  </a:rPr>
                  <a:t> </a:t>
                </a:r>
                <a:r>
                  <a:rPr lang="en-US" sz="2800" i="0" dirty="0">
                    <a:solidFill>
                      <a:srgbClr val="FFC000"/>
                    </a:solidFill>
                    <a:effectLst/>
                    <a:latin typeface="JetBrainsMono NF" panose="02000009000000000000" pitchFamily="50" charset="0"/>
                    <a:ea typeface="JetBrainsMono NF" panose="02000009000000000000" pitchFamily="50" charset="0"/>
                    <a:cs typeface="JetBrainsMono NF" panose="02000009000000000000" pitchFamily="50" charset="0"/>
                  </a:rPr>
                  <a:t>v</a:t>
                </a:r>
                <a:r>
                  <a:rPr lang="en-US" sz="2800" i="0" dirty="0">
                    <a:effectLst/>
                    <a:latin typeface="+mj-lt"/>
                    <a:ea typeface="Times New Roman" panose="02020603050405020304" pitchFamily="18" charset="0"/>
                  </a:rPr>
                  <a:t> đại diện cho bit được dùng để xác định khối video IP.</a:t>
                </a:r>
                <a:endParaRPr lang="en-US" sz="2800" dirty="0">
                  <a:effectLst/>
                  <a:latin typeface="Aptos" panose="020B0004020202020204" pitchFamily="34" charset="0"/>
                  <a:ea typeface="Calibri" panose="020F0502020204030204" pitchFamily="34" charset="0"/>
                </a:endParaRPr>
              </a:p>
            </p:txBody>
          </p:sp>
        </mc:Choice>
        <mc:Fallback>
          <p:sp>
            <p:nvSpPr>
              <p:cNvPr id="4" name="TextBox 3">
                <a:extLst>
                  <a:ext uri="{FF2B5EF4-FFF2-40B4-BE49-F238E27FC236}">
                    <a16:creationId xmlns:a16="http://schemas.microsoft.com/office/drawing/2014/main" id="{92DC0BB8-9BEA-A4B5-9E9D-549B6A8F6A04}"/>
                  </a:ext>
                </a:extLst>
              </p:cNvPr>
              <p:cNvSpPr txBox="1">
                <a:spLocks noRot="1" noChangeAspect="1" noMove="1" noResize="1" noEditPoints="1" noAdjustHandles="1" noChangeArrowheads="1" noChangeShapeType="1" noTextEdit="1"/>
              </p:cNvSpPr>
              <p:nvPr/>
            </p:nvSpPr>
            <p:spPr>
              <a:xfrm>
                <a:off x="418902" y="1588681"/>
                <a:ext cx="10476714" cy="8491944"/>
              </a:xfrm>
              <a:prstGeom prst="rect">
                <a:avLst/>
              </a:prstGeom>
              <a:blipFill>
                <a:blip r:embed="rId6"/>
                <a:stretch>
                  <a:fillRect l="-1222" t="-790" r="-1222" b="-646"/>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4BB48C92-D25F-9820-8A2A-51F04D47F26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597898" y="1671234"/>
            <a:ext cx="6285714" cy="5599999"/>
          </a:xfrm>
          <a:prstGeom prst="rect">
            <a:avLst/>
          </a:prstGeom>
        </p:spPr>
      </p:pic>
      <p:sp>
        <p:nvSpPr>
          <p:cNvPr id="2" name="TextBox 1">
            <a:extLst>
              <a:ext uri="{FF2B5EF4-FFF2-40B4-BE49-F238E27FC236}">
                <a16:creationId xmlns:a16="http://schemas.microsoft.com/office/drawing/2014/main" id="{2DED4584-A549-2594-DEEB-9953A120FCFB}"/>
              </a:ext>
            </a:extLst>
          </p:cNvPr>
          <p:cNvSpPr txBox="1"/>
          <p:nvPr/>
        </p:nvSpPr>
        <p:spPr>
          <a:xfrm>
            <a:off x="12877800" y="7271880"/>
            <a:ext cx="2994794" cy="369332"/>
          </a:xfrm>
          <a:prstGeom prst="rect">
            <a:avLst/>
          </a:prstGeom>
          <a:noFill/>
        </p:spPr>
        <p:txBody>
          <a:bodyPr wrap="none" rtlCol="0">
            <a:spAutoFit/>
          </a:bodyPr>
          <a:lstStyle/>
          <a:p>
            <a:r>
              <a:rPr lang="en-US" i="1" dirty="0"/>
              <a:t>Phân bổ địa chỉ trong bộ nhớ</a:t>
            </a:r>
          </a:p>
        </p:txBody>
      </p:sp>
    </p:spTree>
    <p:extLst>
      <p:ext uri="{BB962C8B-B14F-4D97-AF65-F5344CB8AC3E}">
        <p14:creationId xmlns:p14="http://schemas.microsoft.com/office/powerpoint/2010/main" val="3673151066"/>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9FCDCC62-CBF3-C03E-351A-BAC021A1E5D8}"/>
            </a:ext>
          </a:extLst>
        </p:cNvPr>
        <p:cNvGrpSpPr/>
        <p:nvPr/>
      </p:nvGrpSpPr>
      <p:grpSpPr>
        <a:xfrm>
          <a:off x="0" y="0"/>
          <a:ext cx="0" cy="0"/>
          <a:chOff x="0" y="0"/>
          <a:chExt cx="0" cy="0"/>
        </a:xfrm>
      </p:grpSpPr>
      <p:pic>
        <p:nvPicPr>
          <p:cNvPr id="2" name="Picture 1" descr="A diagram of a computer hardware system&#10;&#10;Description automatically generated">
            <a:extLst>
              <a:ext uri="{FF2B5EF4-FFF2-40B4-BE49-F238E27FC236}">
                <a16:creationId xmlns:a16="http://schemas.microsoft.com/office/drawing/2014/main" id="{76FE3FDA-BDCA-FB83-C628-363F53279DD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000000">
            <a:off x="9192275" y="4538243"/>
            <a:ext cx="152400" cy="71168"/>
          </a:xfrm>
          <a:prstGeom prst="rect">
            <a:avLst/>
          </a:prstGeom>
          <a:noFill/>
          <a:ln>
            <a:noFill/>
          </a:ln>
        </p:spPr>
      </p:pic>
      <p:grpSp>
        <p:nvGrpSpPr>
          <p:cNvPr id="17" name="!!Group 7">
            <a:extLst>
              <a:ext uri="{FF2B5EF4-FFF2-40B4-BE49-F238E27FC236}">
                <a16:creationId xmlns:a16="http://schemas.microsoft.com/office/drawing/2014/main" id="{33BAF81B-58E0-E973-5A6F-E99EBC11A16B}"/>
              </a:ext>
            </a:extLst>
          </p:cNvPr>
          <p:cNvGrpSpPr/>
          <p:nvPr/>
        </p:nvGrpSpPr>
        <p:grpSpPr>
          <a:xfrm rot="20942839">
            <a:off x="-2590143" y="2249565"/>
            <a:ext cx="22685666" cy="4771416"/>
            <a:chOff x="-2762138" y="4995615"/>
            <a:chExt cx="24970437" cy="6409711"/>
          </a:xfrm>
        </p:grpSpPr>
        <p:sp>
          <p:nvSpPr>
            <p:cNvPr id="18" name="Freeform 2">
              <a:extLst>
                <a:ext uri="{FF2B5EF4-FFF2-40B4-BE49-F238E27FC236}">
                  <a16:creationId xmlns:a16="http://schemas.microsoft.com/office/drawing/2014/main" id="{FE475F70-8C36-9C99-14BA-7F2164CB5CAC}"/>
                </a:ext>
              </a:extLst>
            </p:cNvPr>
            <p:cNvSpPr/>
            <p:nvPr/>
          </p:nvSpPr>
          <p:spPr>
            <a:xfrm>
              <a:off x="-2762138" y="4995615"/>
              <a:ext cx="24970437"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756F62D8-F9D7-9DC6-E4ED-8B06792C5B12}"/>
                </a:ext>
              </a:extLst>
            </p:cNvPr>
            <p:cNvSpPr txBox="1"/>
            <p:nvPr/>
          </p:nvSpPr>
          <p:spPr>
            <a:xfrm rot="21480000">
              <a:off x="-539449" y="7058161"/>
              <a:ext cx="21375485" cy="2454880"/>
            </a:xfrm>
            <a:prstGeom prst="rect">
              <a:avLst/>
            </a:prstGeom>
            <a:noFill/>
          </p:spPr>
          <p:txBody>
            <a:bodyPr wrap="square" rtlCol="0">
              <a:spAutoFit/>
            </a:bodyPr>
            <a:lstStyle/>
            <a:p>
              <a:pPr>
                <a:lnSpc>
                  <a:spcPct val="150000"/>
                </a:lnSpc>
                <a:spcBef>
                  <a:spcPct val="0"/>
                </a:spcBef>
              </a:pPr>
              <a:r>
                <a:rPr lang="en-US" sz="8200" dirty="0">
                  <a:solidFill>
                    <a:srgbClr val="FFFDFC"/>
                  </a:solidFill>
                  <a:latin typeface="Bungee" panose="020B0604020202020204" charset="0"/>
                  <a:ea typeface="Poppins"/>
                  <a:cs typeface="Poppins Bold"/>
                  <a:sym typeface="Poppins Bold"/>
                </a:rPr>
                <a:t>    3. Hệ thống thiết bị ngoại vi</a:t>
              </a:r>
              <a:endParaRPr lang="en-US" sz="82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04FE18A5-E89E-3E20-1A33-C9B79F87C65B}"/>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3FADA1FB-789D-6F03-21AD-D77241D6499C}"/>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8E52999-614C-338D-E3EB-17AE8C7D4A28}"/>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89A6AA42-2468-06BD-5B78-36EBA23B992A}"/>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180414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43C02C-6F04-4C98-FF72-6013AF3C6660}"/>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9526BCA7-1234-A618-6AC6-5A0329B456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4200" y="5872422"/>
            <a:ext cx="304800" cy="269174"/>
          </a:xfrm>
          <a:prstGeom prst="rect">
            <a:avLst/>
          </a:prstGeom>
        </p:spPr>
      </p:pic>
      <p:pic>
        <p:nvPicPr>
          <p:cNvPr id="13" name="Picture 12">
            <a:extLst>
              <a:ext uri="{FF2B5EF4-FFF2-40B4-BE49-F238E27FC236}">
                <a16:creationId xmlns:a16="http://schemas.microsoft.com/office/drawing/2014/main" id="{22B7B5D5-2C7B-FBE9-8E33-B80480FC5F67}"/>
              </a:ext>
            </a:extLst>
          </p:cNvPr>
          <p:cNvPicPr>
            <a:picLocks noChangeAspect="1"/>
          </p:cNvPicPr>
          <p:nvPr/>
        </p:nvPicPr>
        <p:blipFill>
          <a:blip r:embed="rId4"/>
          <a:stretch>
            <a:fillRect/>
          </a:stretch>
        </p:blipFill>
        <p:spPr>
          <a:xfrm>
            <a:off x="5924549" y="5961242"/>
            <a:ext cx="304800" cy="180354"/>
          </a:xfrm>
          <a:prstGeom prst="rect">
            <a:avLst/>
          </a:prstGeom>
        </p:spPr>
      </p:pic>
      <p:sp>
        <p:nvSpPr>
          <p:cNvPr id="22" name="Slide Number Placeholder 21">
            <a:extLst>
              <a:ext uri="{FF2B5EF4-FFF2-40B4-BE49-F238E27FC236}">
                <a16:creationId xmlns:a16="http://schemas.microsoft.com/office/drawing/2014/main" id="{2F40310E-F3C6-995B-46BD-AF91A5B7F0D9}"/>
              </a:ext>
            </a:extLst>
          </p:cNvPr>
          <p:cNvSpPr>
            <a:spLocks noGrp="1"/>
          </p:cNvSpPr>
          <p:nvPr>
            <p:ph type="sldNum" sz="quarter" idx="12"/>
          </p:nvPr>
        </p:nvSpPr>
        <p:spPr/>
        <p:txBody>
          <a:bodyPr/>
          <a:lstStyle/>
          <a:p>
            <a:fld id="{B6F15528-21DE-4FAA-801E-634DDDAF4B2B}" type="slidenum">
              <a:rPr lang="en-US" smtClean="0"/>
              <a:pPr/>
              <a:t>12</a:t>
            </a:fld>
            <a:endParaRPr lang="en-US"/>
          </a:p>
        </p:txBody>
      </p:sp>
      <p:grpSp>
        <p:nvGrpSpPr>
          <p:cNvPr id="23" name="!!Group 7">
            <a:extLst>
              <a:ext uri="{FF2B5EF4-FFF2-40B4-BE49-F238E27FC236}">
                <a16:creationId xmlns:a16="http://schemas.microsoft.com/office/drawing/2014/main" id="{A0DAE6FB-1F7C-827D-52D7-0759A01474EA}"/>
              </a:ext>
            </a:extLst>
          </p:cNvPr>
          <p:cNvGrpSpPr/>
          <p:nvPr/>
        </p:nvGrpSpPr>
        <p:grpSpPr>
          <a:xfrm>
            <a:off x="-914302" y="38100"/>
            <a:ext cx="6857901" cy="1440491"/>
            <a:chOff x="-2761932" y="6795902"/>
            <a:chExt cx="14358729" cy="1935091"/>
          </a:xfrm>
        </p:grpSpPr>
        <p:sp>
          <p:nvSpPr>
            <p:cNvPr id="24" name="Freeform 2">
              <a:extLst>
                <a:ext uri="{FF2B5EF4-FFF2-40B4-BE49-F238E27FC236}">
                  <a16:creationId xmlns:a16="http://schemas.microsoft.com/office/drawing/2014/main" id="{6ED71405-60F6-0A37-457A-75D2FB0C1F45}"/>
                </a:ext>
              </a:extLst>
            </p:cNvPr>
            <p:cNvSpPr/>
            <p:nvPr/>
          </p:nvSpPr>
          <p:spPr>
            <a:xfrm rot="60000">
              <a:off x="-2761932" y="6892055"/>
              <a:ext cx="11994257"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EAB07EA9-8E8E-59C2-7483-B1316F7D4676}"/>
                </a:ext>
              </a:extLst>
            </p:cNvPr>
            <p:cNvSpPr txBox="1"/>
            <p:nvPr/>
          </p:nvSpPr>
          <p:spPr>
            <a:xfrm>
              <a:off x="-421245" y="6795902"/>
              <a:ext cx="12018042"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3.1 Thành phần</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5A15AFAA-3649-95CB-E020-4174EDEE1819}"/>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F83160D1-EA4D-B24A-9996-47810375DF3F}"/>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B21C6582-8D11-45F3-0A30-CAAC21314F40}"/>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pic>
        <p:nvPicPr>
          <p:cNvPr id="11" name="Picture 10" descr="A diagram of a computer hardware system&#10;&#10;Description automatically generated">
            <a:extLst>
              <a:ext uri="{FF2B5EF4-FFF2-40B4-BE49-F238E27FC236}">
                <a16:creationId xmlns:a16="http://schemas.microsoft.com/office/drawing/2014/main" id="{D13A5C78-5FEE-4427-5672-F930B2DD1C71}"/>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a:off x="2080177" y="1845162"/>
            <a:ext cx="14127645" cy="6596676"/>
          </a:xfrm>
          <a:prstGeom prst="rect">
            <a:avLst/>
          </a:prstGeom>
        </p:spPr>
      </p:pic>
      <p:sp>
        <p:nvSpPr>
          <p:cNvPr id="12" name="TextBox 11">
            <a:extLst>
              <a:ext uri="{FF2B5EF4-FFF2-40B4-BE49-F238E27FC236}">
                <a16:creationId xmlns:a16="http://schemas.microsoft.com/office/drawing/2014/main" id="{ADD9F051-62D2-286D-78C0-2C0975BEDA91}"/>
              </a:ext>
            </a:extLst>
          </p:cNvPr>
          <p:cNvSpPr txBox="1"/>
          <p:nvPr/>
        </p:nvSpPr>
        <p:spPr>
          <a:xfrm>
            <a:off x="4876800" y="8953500"/>
            <a:ext cx="8534400" cy="381000"/>
          </a:xfrm>
          <a:prstGeom prst="rect">
            <a:avLst/>
          </a:prstGeom>
          <a:noFill/>
        </p:spPr>
        <p:txBody>
          <a:bodyPr wrap="square" rtlCol="0">
            <a:spAutoFit/>
          </a:bodyPr>
          <a:lstStyle/>
          <a:p>
            <a:pPr algn="ctr"/>
            <a:r>
              <a:rPr lang="en-US" i="1" dirty="0"/>
              <a:t>Hệ thống thiết bị ngoại vi</a:t>
            </a:r>
          </a:p>
        </p:txBody>
      </p:sp>
    </p:spTree>
    <p:extLst>
      <p:ext uri="{BB962C8B-B14F-4D97-AF65-F5344CB8AC3E}">
        <p14:creationId xmlns:p14="http://schemas.microsoft.com/office/powerpoint/2010/main" val="3552592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BF198D-8C80-E1C0-5418-50920A454933}"/>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0DBD6D7E-57A7-054D-B94E-E4A341DBE90C}"/>
              </a:ext>
            </a:extLst>
          </p:cNvPr>
          <p:cNvSpPr>
            <a:spLocks noGrp="1"/>
          </p:cNvSpPr>
          <p:nvPr>
            <p:ph type="sldNum" sz="quarter" idx="12"/>
          </p:nvPr>
        </p:nvSpPr>
        <p:spPr/>
        <p:txBody>
          <a:bodyPr/>
          <a:lstStyle/>
          <a:p>
            <a:fld id="{B6F15528-21DE-4FAA-801E-634DDDAF4B2B}" type="slidenum">
              <a:rPr lang="en-US" smtClean="0"/>
              <a:pPr/>
              <a:t>13</a:t>
            </a:fld>
            <a:endParaRPr lang="en-US"/>
          </a:p>
        </p:txBody>
      </p:sp>
      <p:grpSp>
        <p:nvGrpSpPr>
          <p:cNvPr id="23" name="!!Group 7">
            <a:extLst>
              <a:ext uri="{FF2B5EF4-FFF2-40B4-BE49-F238E27FC236}">
                <a16:creationId xmlns:a16="http://schemas.microsoft.com/office/drawing/2014/main" id="{62E1E3F0-FD0A-971A-ECAF-E2D38E563C67}"/>
              </a:ext>
            </a:extLst>
          </p:cNvPr>
          <p:cNvGrpSpPr/>
          <p:nvPr/>
        </p:nvGrpSpPr>
        <p:grpSpPr>
          <a:xfrm>
            <a:off x="-914255" y="38100"/>
            <a:ext cx="7707963" cy="1440491"/>
            <a:chOff x="-2761835" y="6795902"/>
            <a:chExt cx="16138547" cy="1935091"/>
          </a:xfrm>
        </p:grpSpPr>
        <p:sp>
          <p:nvSpPr>
            <p:cNvPr id="24" name="Freeform 2">
              <a:extLst>
                <a:ext uri="{FF2B5EF4-FFF2-40B4-BE49-F238E27FC236}">
                  <a16:creationId xmlns:a16="http://schemas.microsoft.com/office/drawing/2014/main" id="{9F435B46-C0F9-AA5D-AE5A-10E87D7D8688}"/>
                </a:ext>
              </a:extLst>
            </p:cNvPr>
            <p:cNvSpPr/>
            <p:nvPr/>
          </p:nvSpPr>
          <p:spPr>
            <a:xfrm rot="60000">
              <a:off x="-2761835" y="6884761"/>
              <a:ext cx="10691503"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79E9C63B-9070-E0D1-A135-2FD2E24F2D64}"/>
                </a:ext>
              </a:extLst>
            </p:cNvPr>
            <p:cNvSpPr txBox="1"/>
            <p:nvPr/>
          </p:nvSpPr>
          <p:spPr>
            <a:xfrm>
              <a:off x="-421242" y="6795902"/>
              <a:ext cx="13797954"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3.1 Khối UART</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BF93AF9E-98E3-052D-4EA6-3DB9B278073D}"/>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775A3504-1BC9-4782-F9C5-353F83FA0850}"/>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12FFDE8D-F45F-FCF4-CC97-717350231F92}"/>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11" name="Graphic 10">
            <a:extLst>
              <a:ext uri="{FF2B5EF4-FFF2-40B4-BE49-F238E27FC236}">
                <a16:creationId xmlns:a16="http://schemas.microsoft.com/office/drawing/2014/main" id="{6C2E31F9-FFBC-2316-A4C5-5346D039ED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92000" y="3804673"/>
            <a:ext cx="5562600" cy="4912426"/>
          </a:xfrm>
          <a:prstGeom prst="rect">
            <a:avLst/>
          </a:prstGeom>
        </p:spPr>
      </p:pic>
      <p:sp>
        <p:nvSpPr>
          <p:cNvPr id="2" name="TextBox 1">
            <a:extLst>
              <a:ext uri="{FF2B5EF4-FFF2-40B4-BE49-F238E27FC236}">
                <a16:creationId xmlns:a16="http://schemas.microsoft.com/office/drawing/2014/main" id="{4D57F225-A660-62E0-EB9D-BEEB8D9FB6A4}"/>
              </a:ext>
            </a:extLst>
          </p:cNvPr>
          <p:cNvSpPr txBox="1"/>
          <p:nvPr/>
        </p:nvSpPr>
        <p:spPr>
          <a:xfrm>
            <a:off x="1200150" y="1866900"/>
            <a:ext cx="15887700" cy="1384995"/>
          </a:xfrm>
          <a:prstGeom prst="rect">
            <a:avLst/>
          </a:prstGeom>
          <a:noFill/>
        </p:spPr>
        <p:txBody>
          <a:bodyPr wrap="square" rtlCol="0">
            <a:spAutoFit/>
          </a:bodyPr>
          <a:lstStyle/>
          <a:p>
            <a:pPr indent="712788" algn="just"/>
            <a:r>
              <a:rPr lang="vi-VN" sz="2800" dirty="0"/>
              <a:t>Giao thức UART (Universal Asynchronous Receiver-Transmitter) là một giao thức truyền thông nối tiếp </a:t>
            </a:r>
            <a:r>
              <a:rPr lang="en-US" sz="2800" dirty="0"/>
              <a:t>không đồng bộ </a:t>
            </a:r>
            <a:r>
              <a:rPr lang="vi-VN" sz="2800" dirty="0"/>
              <a:t>được sử dụng rộng rãi trong các hệ thống nhúng</a:t>
            </a:r>
            <a:r>
              <a:rPr lang="en-US" sz="2800" dirty="0"/>
              <a:t> để truyền và nhận dữ liệu thông qua hai dây tín hiệu </a:t>
            </a:r>
            <a:r>
              <a:rPr lang="en-US" sz="2800" dirty="0" err="1"/>
              <a:t>rx</a:t>
            </a:r>
            <a:r>
              <a:rPr lang="en-US" sz="2800" dirty="0"/>
              <a:t> (receive) và </a:t>
            </a:r>
            <a:r>
              <a:rPr lang="en-US" sz="2800" dirty="0" err="1"/>
              <a:t>tx</a:t>
            </a:r>
            <a:r>
              <a:rPr lang="en-US" sz="2800" dirty="0"/>
              <a:t> (transmit).</a:t>
            </a:r>
          </a:p>
        </p:txBody>
      </p:sp>
      <p:pic>
        <p:nvPicPr>
          <p:cNvPr id="8" name="Picture 7">
            <a:extLst>
              <a:ext uri="{FF2B5EF4-FFF2-40B4-BE49-F238E27FC236}">
                <a16:creationId xmlns:a16="http://schemas.microsoft.com/office/drawing/2014/main" id="{ED20FCCD-1F08-4D34-8738-E9A34621F86D}"/>
              </a:ext>
            </a:extLst>
          </p:cNvPr>
          <p:cNvPicPr>
            <a:picLocks noChangeAspect="1"/>
          </p:cNvPicPr>
          <p:nvPr/>
        </p:nvPicPr>
        <p:blipFill>
          <a:blip r:embed="rId9"/>
          <a:stretch>
            <a:fillRect/>
          </a:stretch>
        </p:blipFill>
        <p:spPr>
          <a:xfrm>
            <a:off x="990600" y="3779488"/>
            <a:ext cx="8923730" cy="5280273"/>
          </a:xfrm>
          <a:prstGeom prst="rect">
            <a:avLst/>
          </a:prstGeom>
        </p:spPr>
      </p:pic>
      <p:sp>
        <p:nvSpPr>
          <p:cNvPr id="9" name="TextBox 8">
            <a:extLst>
              <a:ext uri="{FF2B5EF4-FFF2-40B4-BE49-F238E27FC236}">
                <a16:creationId xmlns:a16="http://schemas.microsoft.com/office/drawing/2014/main" id="{22FF5B81-ACF7-48E6-051C-70FB6BAA492C}"/>
              </a:ext>
            </a:extLst>
          </p:cNvPr>
          <p:cNvSpPr txBox="1"/>
          <p:nvPr/>
        </p:nvSpPr>
        <p:spPr>
          <a:xfrm>
            <a:off x="4344694" y="9346168"/>
            <a:ext cx="2215543" cy="369332"/>
          </a:xfrm>
          <a:prstGeom prst="rect">
            <a:avLst/>
          </a:prstGeom>
          <a:noFill/>
        </p:spPr>
        <p:txBody>
          <a:bodyPr wrap="none" rtlCol="0">
            <a:spAutoFit/>
          </a:bodyPr>
          <a:lstStyle/>
          <a:p>
            <a:r>
              <a:rPr lang="en-US" i="1" dirty="0"/>
              <a:t>Sơ đồ khối của UART</a:t>
            </a:r>
          </a:p>
        </p:txBody>
      </p:sp>
      <p:sp>
        <p:nvSpPr>
          <p:cNvPr id="10" name="TextBox 9">
            <a:extLst>
              <a:ext uri="{FF2B5EF4-FFF2-40B4-BE49-F238E27FC236}">
                <a16:creationId xmlns:a16="http://schemas.microsoft.com/office/drawing/2014/main" id="{6769DC3B-BC2D-6E34-2D73-782923FB5A8D}"/>
              </a:ext>
            </a:extLst>
          </p:cNvPr>
          <p:cNvSpPr txBox="1"/>
          <p:nvPr/>
        </p:nvSpPr>
        <p:spPr>
          <a:xfrm>
            <a:off x="14212611" y="9031633"/>
            <a:ext cx="1521379" cy="369332"/>
          </a:xfrm>
          <a:prstGeom prst="rect">
            <a:avLst/>
          </a:prstGeom>
          <a:noFill/>
        </p:spPr>
        <p:txBody>
          <a:bodyPr wrap="none" rtlCol="0">
            <a:spAutoFit/>
          </a:bodyPr>
          <a:lstStyle/>
          <a:p>
            <a:r>
              <a:rPr lang="en-US" i="1" dirty="0"/>
              <a:t>Lớp </a:t>
            </a:r>
            <a:r>
              <a:rPr lang="en-US" i="1" dirty="0" err="1"/>
              <a:t>UartCore</a:t>
            </a:r>
            <a:endParaRPr lang="en-US" i="1" dirty="0"/>
          </a:p>
        </p:txBody>
      </p:sp>
    </p:spTree>
    <p:extLst>
      <p:ext uri="{BB962C8B-B14F-4D97-AF65-F5344CB8AC3E}">
        <p14:creationId xmlns:p14="http://schemas.microsoft.com/office/powerpoint/2010/main" val="21582872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8F888A-8E20-820B-402C-BD349A337C31}"/>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8889DAE7-F8B9-3089-00D8-EAD5D2AAA654}"/>
              </a:ext>
            </a:extLst>
          </p:cNvPr>
          <p:cNvSpPr>
            <a:spLocks noGrp="1"/>
          </p:cNvSpPr>
          <p:nvPr>
            <p:ph type="sldNum" sz="quarter" idx="12"/>
          </p:nvPr>
        </p:nvSpPr>
        <p:spPr/>
        <p:txBody>
          <a:bodyPr/>
          <a:lstStyle/>
          <a:p>
            <a:fld id="{B6F15528-21DE-4FAA-801E-634DDDAF4B2B}" type="slidenum">
              <a:rPr lang="en-US" smtClean="0"/>
              <a:pPr/>
              <a:t>14</a:t>
            </a:fld>
            <a:endParaRPr lang="en-US"/>
          </a:p>
        </p:txBody>
      </p:sp>
      <p:grpSp>
        <p:nvGrpSpPr>
          <p:cNvPr id="23" name="!!Group 7">
            <a:extLst>
              <a:ext uri="{FF2B5EF4-FFF2-40B4-BE49-F238E27FC236}">
                <a16:creationId xmlns:a16="http://schemas.microsoft.com/office/drawing/2014/main" id="{F6C5C7D4-295A-B2D8-DEE3-F9AC5496FF7E}"/>
              </a:ext>
            </a:extLst>
          </p:cNvPr>
          <p:cNvGrpSpPr/>
          <p:nvPr/>
        </p:nvGrpSpPr>
        <p:grpSpPr>
          <a:xfrm>
            <a:off x="-914202" y="38100"/>
            <a:ext cx="10667802" cy="1440491"/>
            <a:chOff x="-2761723" y="6795902"/>
            <a:chExt cx="22335709" cy="1935091"/>
          </a:xfrm>
        </p:grpSpPr>
        <p:sp>
          <p:nvSpPr>
            <p:cNvPr id="24" name="Freeform 2">
              <a:extLst>
                <a:ext uri="{FF2B5EF4-FFF2-40B4-BE49-F238E27FC236}">
                  <a16:creationId xmlns:a16="http://schemas.microsoft.com/office/drawing/2014/main" id="{DDE26AA5-D57A-7CDE-E374-38CAA1BBDA1B}"/>
                </a:ext>
              </a:extLst>
            </p:cNvPr>
            <p:cNvSpPr/>
            <p:nvPr/>
          </p:nvSpPr>
          <p:spPr>
            <a:xfrm rot="60000">
              <a:off x="-2761723" y="6876729"/>
              <a:ext cx="9256340"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3F087C40-C032-D155-8643-F598DD464C51}"/>
                </a:ext>
              </a:extLst>
            </p:cNvPr>
            <p:cNvSpPr txBox="1"/>
            <p:nvPr/>
          </p:nvSpPr>
          <p:spPr>
            <a:xfrm>
              <a:off x="-421245" y="6795902"/>
              <a:ext cx="19995231"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3.2 Khối i2c</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AD71F28E-8472-E153-31E8-ECEDBD2B963B}"/>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A7CB86F0-9D00-0E7D-82F0-9742886F9AED}"/>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D819FCBE-F674-DFC9-4D1E-EEB837635263}"/>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11" name="Picture 10" descr="A yellow card with black text&#10;&#10;Description automatically generated">
            <a:extLst>
              <a:ext uri="{FF2B5EF4-FFF2-40B4-BE49-F238E27FC236}">
                <a16:creationId xmlns:a16="http://schemas.microsoft.com/office/drawing/2014/main" id="{86E99640-8A63-9892-8183-6E2CAF43A983}"/>
              </a:ext>
            </a:extLst>
          </p:cNvPr>
          <p:cNvPicPr>
            <a:picLocks noChangeAspect="1"/>
          </p:cNvPicPr>
          <p:nvPr/>
        </p:nvPicPr>
        <p:blipFill>
          <a:blip r:embed="rId7"/>
          <a:stretch>
            <a:fillRect/>
          </a:stretch>
        </p:blipFill>
        <p:spPr>
          <a:xfrm>
            <a:off x="11049000" y="2019300"/>
            <a:ext cx="5712098" cy="2133600"/>
          </a:xfrm>
          <a:prstGeom prst="rect">
            <a:avLst/>
          </a:prstGeom>
        </p:spPr>
      </p:pic>
      <p:pic>
        <p:nvPicPr>
          <p:cNvPr id="2" name="Picture 1" descr="A diagram of a system&#10;&#10;Description automatically generated">
            <a:extLst>
              <a:ext uri="{FF2B5EF4-FFF2-40B4-BE49-F238E27FC236}">
                <a16:creationId xmlns:a16="http://schemas.microsoft.com/office/drawing/2014/main" id="{C6554978-6373-C377-B411-D2ADC6407B76}"/>
              </a:ext>
            </a:extLst>
          </p:cNvPr>
          <p:cNvPicPr>
            <a:picLocks noChangeAspect="1"/>
          </p:cNvPicPr>
          <p:nvPr/>
        </p:nvPicPr>
        <p:blipFill>
          <a:blip r:embed="rId8"/>
          <a:stretch>
            <a:fillRect/>
          </a:stretch>
        </p:blipFill>
        <p:spPr>
          <a:xfrm>
            <a:off x="10414159" y="5753100"/>
            <a:ext cx="7429067" cy="2881405"/>
          </a:xfrm>
          <a:prstGeom prst="rect">
            <a:avLst/>
          </a:prstGeom>
        </p:spPr>
      </p:pic>
      <p:sp>
        <p:nvSpPr>
          <p:cNvPr id="3" name="TextBox 2">
            <a:extLst>
              <a:ext uri="{FF2B5EF4-FFF2-40B4-BE49-F238E27FC236}">
                <a16:creationId xmlns:a16="http://schemas.microsoft.com/office/drawing/2014/main" id="{2F0CD77A-43E3-2F45-7770-C30CC0094A85}"/>
              </a:ext>
            </a:extLst>
          </p:cNvPr>
          <p:cNvSpPr txBox="1"/>
          <p:nvPr/>
        </p:nvSpPr>
        <p:spPr>
          <a:xfrm>
            <a:off x="375834" y="2019300"/>
            <a:ext cx="8967061" cy="2246769"/>
          </a:xfrm>
          <a:prstGeom prst="rect">
            <a:avLst/>
          </a:prstGeom>
          <a:noFill/>
        </p:spPr>
        <p:txBody>
          <a:bodyPr wrap="square" rtlCol="0">
            <a:spAutoFit/>
          </a:bodyPr>
          <a:lstStyle/>
          <a:p>
            <a:pPr indent="712788" algn="just"/>
            <a:r>
              <a:rPr lang="en-US" sz="2800" dirty="0"/>
              <a:t>Giao thức I2C (Inter-Integrated Circuit) là một giao thức giao tiếp nối tiếp đồng bộ </a:t>
            </a:r>
            <a:r>
              <a:rPr lang="vi-VN" sz="2800" dirty="0"/>
              <a:t>được sử dụng để truyền dữ liệu từ một hay nhiều thiết bị master tới các slave khác nhau</a:t>
            </a:r>
            <a:r>
              <a:rPr lang="en-US" sz="2800" dirty="0"/>
              <a:t> thông qua hai dây tín hiệu </a:t>
            </a:r>
            <a:r>
              <a:rPr lang="en-US" sz="2800" dirty="0" err="1"/>
              <a:t>scl</a:t>
            </a:r>
            <a:r>
              <a:rPr lang="en-US" sz="2800" dirty="0"/>
              <a:t> (Serial Clock) và </a:t>
            </a:r>
            <a:r>
              <a:rPr lang="en-US" sz="2800" dirty="0" err="1"/>
              <a:t>sda</a:t>
            </a:r>
            <a:r>
              <a:rPr lang="en-US" sz="2800" dirty="0"/>
              <a:t> (Serial Data).</a:t>
            </a:r>
          </a:p>
        </p:txBody>
      </p:sp>
      <p:sp>
        <p:nvSpPr>
          <p:cNvPr id="4" name="TextBox 3">
            <a:extLst>
              <a:ext uri="{FF2B5EF4-FFF2-40B4-BE49-F238E27FC236}">
                <a16:creationId xmlns:a16="http://schemas.microsoft.com/office/drawing/2014/main" id="{91CBA2B4-801C-3072-4C0B-7D080AF4183E}"/>
              </a:ext>
            </a:extLst>
          </p:cNvPr>
          <p:cNvSpPr txBox="1"/>
          <p:nvPr/>
        </p:nvSpPr>
        <p:spPr>
          <a:xfrm>
            <a:off x="4460207" y="9410700"/>
            <a:ext cx="1393395" cy="369332"/>
          </a:xfrm>
          <a:prstGeom prst="rect">
            <a:avLst/>
          </a:prstGeom>
          <a:noFill/>
        </p:spPr>
        <p:txBody>
          <a:bodyPr wrap="none" rtlCol="0">
            <a:spAutoFit/>
          </a:bodyPr>
          <a:lstStyle/>
          <a:p>
            <a:r>
              <a:rPr lang="en-US" i="1" dirty="0"/>
              <a:t>Lớp I2cCore</a:t>
            </a:r>
          </a:p>
        </p:txBody>
      </p:sp>
      <p:sp>
        <p:nvSpPr>
          <p:cNvPr id="8" name="TextBox 7">
            <a:extLst>
              <a:ext uri="{FF2B5EF4-FFF2-40B4-BE49-F238E27FC236}">
                <a16:creationId xmlns:a16="http://schemas.microsoft.com/office/drawing/2014/main" id="{F3B6C5F1-4526-C054-F086-5BBC453968D0}"/>
              </a:ext>
            </a:extLst>
          </p:cNvPr>
          <p:cNvSpPr txBox="1"/>
          <p:nvPr/>
        </p:nvSpPr>
        <p:spPr>
          <a:xfrm>
            <a:off x="13182600" y="4228541"/>
            <a:ext cx="1457515" cy="369332"/>
          </a:xfrm>
          <a:prstGeom prst="rect">
            <a:avLst/>
          </a:prstGeom>
          <a:noFill/>
        </p:spPr>
        <p:txBody>
          <a:bodyPr wrap="none" rtlCol="0">
            <a:spAutoFit/>
          </a:bodyPr>
          <a:lstStyle/>
          <a:p>
            <a:r>
              <a:rPr lang="en-US" i="1" dirty="0"/>
              <a:t>Khối I2cCore</a:t>
            </a:r>
          </a:p>
        </p:txBody>
      </p:sp>
      <p:sp>
        <p:nvSpPr>
          <p:cNvPr id="9" name="TextBox 8">
            <a:extLst>
              <a:ext uri="{FF2B5EF4-FFF2-40B4-BE49-F238E27FC236}">
                <a16:creationId xmlns:a16="http://schemas.microsoft.com/office/drawing/2014/main" id="{A286F9F5-5A2B-0177-5881-770EEA7C54CB}"/>
              </a:ext>
            </a:extLst>
          </p:cNvPr>
          <p:cNvSpPr txBox="1"/>
          <p:nvPr/>
        </p:nvSpPr>
        <p:spPr>
          <a:xfrm>
            <a:off x="10766554" y="8888968"/>
            <a:ext cx="6724277" cy="369332"/>
          </a:xfrm>
          <a:prstGeom prst="rect">
            <a:avLst/>
          </a:prstGeom>
          <a:noFill/>
        </p:spPr>
        <p:txBody>
          <a:bodyPr wrap="none" rtlCol="0">
            <a:spAutoFit/>
          </a:bodyPr>
          <a:lstStyle/>
          <a:p>
            <a:r>
              <a:rPr lang="en-US" i="1" dirty="0"/>
              <a:t>Điều khiển quá trình truyền/nhận dữ liệu bằng bộ đệm ba trạng thái</a:t>
            </a:r>
          </a:p>
        </p:txBody>
      </p:sp>
      <p:pic>
        <p:nvPicPr>
          <p:cNvPr id="13" name="Graphic 12">
            <a:extLst>
              <a:ext uri="{FF2B5EF4-FFF2-40B4-BE49-F238E27FC236}">
                <a16:creationId xmlns:a16="http://schemas.microsoft.com/office/drawing/2014/main" id="{E06B5AC7-5685-C687-32FC-12A2DEF8C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9809" y="4951742"/>
            <a:ext cx="7974191" cy="4385024"/>
          </a:xfrm>
          <a:prstGeom prst="rect">
            <a:avLst/>
          </a:prstGeom>
        </p:spPr>
      </p:pic>
    </p:spTree>
    <p:extLst>
      <p:ext uri="{BB962C8B-B14F-4D97-AF65-F5344CB8AC3E}">
        <p14:creationId xmlns:p14="http://schemas.microsoft.com/office/powerpoint/2010/main" val="1423466077"/>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6A19F0FD-3F92-6681-A352-7F7663BD06E5}"/>
            </a:ext>
          </a:extLst>
        </p:cNvPr>
        <p:cNvGrpSpPr/>
        <p:nvPr/>
      </p:nvGrpSpPr>
      <p:grpSpPr>
        <a:xfrm>
          <a:off x="0" y="0"/>
          <a:ext cx="0" cy="0"/>
          <a:chOff x="0" y="0"/>
          <a:chExt cx="0" cy="0"/>
        </a:xfrm>
      </p:grpSpPr>
      <p:pic>
        <p:nvPicPr>
          <p:cNvPr id="2" name="Picture 1" descr="A diagram of a video controller&#10;&#10;Description automatically generated">
            <a:extLst>
              <a:ext uri="{FF2B5EF4-FFF2-40B4-BE49-F238E27FC236}">
                <a16:creationId xmlns:a16="http://schemas.microsoft.com/office/drawing/2014/main" id="{419B919F-8755-F5B3-65D4-4A16296F10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0000000">
            <a:off x="9135600" y="4430417"/>
            <a:ext cx="179446" cy="120299"/>
          </a:xfrm>
          <a:prstGeom prst="rect">
            <a:avLst/>
          </a:prstGeom>
          <a:noFill/>
          <a:ln>
            <a:noFill/>
          </a:ln>
        </p:spPr>
      </p:pic>
      <p:grpSp>
        <p:nvGrpSpPr>
          <p:cNvPr id="17" name="!!Group 7">
            <a:extLst>
              <a:ext uri="{FF2B5EF4-FFF2-40B4-BE49-F238E27FC236}">
                <a16:creationId xmlns:a16="http://schemas.microsoft.com/office/drawing/2014/main" id="{8F2A4C6B-AFC1-C668-8BC2-CC6DBF0B5B2B}"/>
              </a:ext>
            </a:extLst>
          </p:cNvPr>
          <p:cNvGrpSpPr/>
          <p:nvPr/>
        </p:nvGrpSpPr>
        <p:grpSpPr>
          <a:xfrm rot="20942839">
            <a:off x="-2592319" y="2226868"/>
            <a:ext cx="22924580" cy="4771416"/>
            <a:chOff x="-2762138" y="4995614"/>
            <a:chExt cx="25233413" cy="6409711"/>
          </a:xfrm>
        </p:grpSpPr>
        <p:sp>
          <p:nvSpPr>
            <p:cNvPr id="18" name="Freeform 2">
              <a:extLst>
                <a:ext uri="{FF2B5EF4-FFF2-40B4-BE49-F238E27FC236}">
                  <a16:creationId xmlns:a16="http://schemas.microsoft.com/office/drawing/2014/main" id="{DEAE46E3-C9B3-13D6-8253-9A40FB534E37}"/>
                </a:ext>
              </a:extLst>
            </p:cNvPr>
            <p:cNvSpPr/>
            <p:nvPr/>
          </p:nvSpPr>
          <p:spPr>
            <a:xfrm>
              <a:off x="-2762138" y="4995614"/>
              <a:ext cx="25233413"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F71E08A9-A8A5-E14F-5C79-F72C760C5CFF}"/>
                </a:ext>
              </a:extLst>
            </p:cNvPr>
            <p:cNvSpPr txBox="1"/>
            <p:nvPr/>
          </p:nvSpPr>
          <p:spPr>
            <a:xfrm rot="21480000">
              <a:off x="-481690" y="6550278"/>
              <a:ext cx="21252234" cy="2852829"/>
            </a:xfrm>
            <a:prstGeom prst="rect">
              <a:avLst/>
            </a:prstGeom>
            <a:noFill/>
          </p:spPr>
          <p:txBody>
            <a:bodyPr wrap="square" rtlCol="0">
              <a:spAutoFit/>
            </a:bodyPr>
            <a:lstStyle/>
            <a:p>
              <a:pPr algn="ctr">
                <a:lnSpc>
                  <a:spcPct val="150000"/>
                </a:lnSpc>
                <a:spcBef>
                  <a:spcPct val="0"/>
                </a:spcBef>
              </a:pPr>
              <a:r>
                <a:rPr lang="en-US" sz="9600" dirty="0">
                  <a:solidFill>
                    <a:srgbClr val="FFFDFC"/>
                  </a:solidFill>
                  <a:latin typeface="Bungee" panose="020B0604020202020204" charset="0"/>
                  <a:ea typeface="Poppins"/>
                  <a:cs typeface="Poppins Bold"/>
                  <a:sym typeface="Poppins Bold"/>
                </a:rPr>
                <a:t> 4. Hệ thống xử lý đồ hoạ</a:t>
              </a:r>
              <a:endParaRPr lang="en-US" sz="96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87C47D4A-54A6-4B3F-C6C8-AD1E5C5A81B7}"/>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B6BBD2C0-5C4F-FB78-7933-003D2802E4AF}"/>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1B8B43FD-4CF9-2DC6-1EA0-58F6831108B7}"/>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827016F8-4468-9FA5-6713-6FCEFB290FF9}"/>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823983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D323A-F655-39A3-0DA9-46A6BF1F1AB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3B0D73D-09AC-2946-ED0A-40602FD6FA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718559" y="6975485"/>
            <a:ext cx="850880" cy="534442"/>
          </a:xfrm>
          <a:prstGeom prst="rect">
            <a:avLst/>
          </a:prstGeom>
        </p:spPr>
      </p:pic>
      <p:pic>
        <p:nvPicPr>
          <p:cNvPr id="3" name="Picture 2" descr="A diagram of a video controller&#10;&#10;Description automatically generated">
            <a:extLst>
              <a:ext uri="{FF2B5EF4-FFF2-40B4-BE49-F238E27FC236}">
                <a16:creationId xmlns:a16="http://schemas.microsoft.com/office/drawing/2014/main" id="{75C0CAA2-638D-AD07-7F32-0B5B336A397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1310104"/>
            <a:ext cx="13106401" cy="8786396"/>
          </a:xfrm>
          <a:prstGeom prst="rect">
            <a:avLst/>
          </a:prstGeom>
          <a:noFill/>
          <a:ln>
            <a:noFill/>
          </a:ln>
        </p:spPr>
      </p:pic>
      <p:sp>
        <p:nvSpPr>
          <p:cNvPr id="22" name="Slide Number Placeholder 21">
            <a:extLst>
              <a:ext uri="{FF2B5EF4-FFF2-40B4-BE49-F238E27FC236}">
                <a16:creationId xmlns:a16="http://schemas.microsoft.com/office/drawing/2014/main" id="{9FBAFB02-6D2A-7410-E0FD-80F8489AE932}"/>
              </a:ext>
            </a:extLst>
          </p:cNvPr>
          <p:cNvSpPr>
            <a:spLocks noGrp="1"/>
          </p:cNvSpPr>
          <p:nvPr>
            <p:ph type="sldNum" sz="quarter" idx="12"/>
          </p:nvPr>
        </p:nvSpPr>
        <p:spPr/>
        <p:txBody>
          <a:bodyPr/>
          <a:lstStyle/>
          <a:p>
            <a:fld id="{B6F15528-21DE-4FAA-801E-634DDDAF4B2B}" type="slidenum">
              <a:rPr lang="en-US" smtClean="0"/>
              <a:pPr/>
              <a:t>16</a:t>
            </a:fld>
            <a:endParaRPr lang="en-US"/>
          </a:p>
        </p:txBody>
      </p:sp>
      <p:grpSp>
        <p:nvGrpSpPr>
          <p:cNvPr id="23" name="!!Group 7">
            <a:extLst>
              <a:ext uri="{FF2B5EF4-FFF2-40B4-BE49-F238E27FC236}">
                <a16:creationId xmlns:a16="http://schemas.microsoft.com/office/drawing/2014/main" id="{0803DA11-F95A-82A9-7E9E-6E13D20E5B49}"/>
              </a:ext>
            </a:extLst>
          </p:cNvPr>
          <p:cNvGrpSpPr/>
          <p:nvPr/>
        </p:nvGrpSpPr>
        <p:grpSpPr>
          <a:xfrm>
            <a:off x="-914302" y="38100"/>
            <a:ext cx="6857901" cy="1440491"/>
            <a:chOff x="-2761932" y="6795902"/>
            <a:chExt cx="14358729" cy="1935091"/>
          </a:xfrm>
        </p:grpSpPr>
        <p:sp>
          <p:nvSpPr>
            <p:cNvPr id="24" name="Freeform 2">
              <a:extLst>
                <a:ext uri="{FF2B5EF4-FFF2-40B4-BE49-F238E27FC236}">
                  <a16:creationId xmlns:a16="http://schemas.microsoft.com/office/drawing/2014/main" id="{B09B4BDE-494F-CE3C-AEFD-2ACD446F1A27}"/>
                </a:ext>
              </a:extLst>
            </p:cNvPr>
            <p:cNvSpPr/>
            <p:nvPr/>
          </p:nvSpPr>
          <p:spPr>
            <a:xfrm rot="60000">
              <a:off x="-2761932" y="6892055"/>
              <a:ext cx="11994257"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8C659CDF-9024-819D-E873-0B834380E3D6}"/>
                </a:ext>
              </a:extLst>
            </p:cNvPr>
            <p:cNvSpPr txBox="1"/>
            <p:nvPr/>
          </p:nvSpPr>
          <p:spPr>
            <a:xfrm>
              <a:off x="-421245" y="6795902"/>
              <a:ext cx="12018042"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4.1 Thành phần</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DBCBA92E-DAC1-3DB8-AA69-C6A817E672CB}"/>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910718CB-6F55-D8B7-B83A-0E175DD4EBB8}"/>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4072D11-4A2B-A804-8A1B-A24391CE5767}"/>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 name="TextBox 1">
            <a:extLst>
              <a:ext uri="{FF2B5EF4-FFF2-40B4-BE49-F238E27FC236}">
                <a16:creationId xmlns:a16="http://schemas.microsoft.com/office/drawing/2014/main" id="{A66843D5-4B22-031A-D226-A87A377CE405}"/>
              </a:ext>
            </a:extLst>
          </p:cNvPr>
          <p:cNvSpPr txBox="1"/>
          <p:nvPr/>
        </p:nvSpPr>
        <p:spPr>
          <a:xfrm>
            <a:off x="7989869" y="8343900"/>
            <a:ext cx="2308261" cy="369332"/>
          </a:xfrm>
          <a:prstGeom prst="rect">
            <a:avLst/>
          </a:prstGeom>
          <a:noFill/>
        </p:spPr>
        <p:txBody>
          <a:bodyPr wrap="none" rtlCol="0">
            <a:spAutoFit/>
          </a:bodyPr>
          <a:lstStyle/>
          <a:p>
            <a:r>
              <a:rPr lang="en-US" i="1" dirty="0"/>
              <a:t>Hệ thống xử lý đồ hoạ</a:t>
            </a:r>
          </a:p>
        </p:txBody>
      </p:sp>
    </p:spTree>
    <p:extLst>
      <p:ext uri="{BB962C8B-B14F-4D97-AF65-F5344CB8AC3E}">
        <p14:creationId xmlns:p14="http://schemas.microsoft.com/office/powerpoint/2010/main" val="3416667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991F4-E63C-1DC2-53A4-44A8884665CA}"/>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1C3B59C8-CB0A-798C-5AC6-975F189D1ECE}"/>
              </a:ext>
            </a:extLst>
          </p:cNvPr>
          <p:cNvSpPr>
            <a:spLocks noGrp="1"/>
          </p:cNvSpPr>
          <p:nvPr>
            <p:ph type="sldNum" sz="quarter" idx="12"/>
          </p:nvPr>
        </p:nvSpPr>
        <p:spPr/>
        <p:txBody>
          <a:bodyPr/>
          <a:lstStyle/>
          <a:p>
            <a:fld id="{B6F15528-21DE-4FAA-801E-634DDDAF4B2B}" type="slidenum">
              <a:rPr lang="en-US" smtClean="0"/>
              <a:pPr/>
              <a:t>17</a:t>
            </a:fld>
            <a:endParaRPr lang="en-US"/>
          </a:p>
        </p:txBody>
      </p:sp>
      <p:grpSp>
        <p:nvGrpSpPr>
          <p:cNvPr id="23" name="!!Group 7">
            <a:extLst>
              <a:ext uri="{FF2B5EF4-FFF2-40B4-BE49-F238E27FC236}">
                <a16:creationId xmlns:a16="http://schemas.microsoft.com/office/drawing/2014/main" id="{C8F4E041-A1D6-0297-AF89-91A126B41A7B}"/>
              </a:ext>
            </a:extLst>
          </p:cNvPr>
          <p:cNvGrpSpPr/>
          <p:nvPr/>
        </p:nvGrpSpPr>
        <p:grpSpPr>
          <a:xfrm>
            <a:off x="-914285" y="38100"/>
            <a:ext cx="6946225" cy="1440491"/>
            <a:chOff x="-2761897" y="6795902"/>
            <a:chExt cx="14543658" cy="1935091"/>
          </a:xfrm>
        </p:grpSpPr>
        <p:sp>
          <p:nvSpPr>
            <p:cNvPr id="24" name="Freeform 2">
              <a:extLst>
                <a:ext uri="{FF2B5EF4-FFF2-40B4-BE49-F238E27FC236}">
                  <a16:creationId xmlns:a16="http://schemas.microsoft.com/office/drawing/2014/main" id="{106AA33F-3CB3-02B4-7662-9E00A5AFF464}"/>
                </a:ext>
              </a:extLst>
            </p:cNvPr>
            <p:cNvSpPr/>
            <p:nvPr/>
          </p:nvSpPr>
          <p:spPr>
            <a:xfrm rot="60000">
              <a:off x="-2761897" y="6889228"/>
              <a:ext cx="11489614"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21658F8B-4AA7-1D86-8A71-2889983152EC}"/>
                </a:ext>
              </a:extLst>
            </p:cNvPr>
            <p:cNvSpPr txBox="1"/>
            <p:nvPr/>
          </p:nvSpPr>
          <p:spPr>
            <a:xfrm>
              <a:off x="-421246" y="6795902"/>
              <a:ext cx="12203007"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4.2 đồng bộ VGA</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C2BE6595-52C3-067B-A679-E1BC75A620E9}"/>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06D96853-B43F-0475-0991-113F0BBCB079}"/>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D7901A86-5FDA-95B9-3C42-4B81496170F0}"/>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2" name="Picture 1">
            <a:extLst>
              <a:ext uri="{FF2B5EF4-FFF2-40B4-BE49-F238E27FC236}">
                <a16:creationId xmlns:a16="http://schemas.microsoft.com/office/drawing/2014/main" id="{78D8E548-BE13-DDA3-D3DD-EC0D9512DA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207520" y="2595750"/>
            <a:ext cx="8526576" cy="5355590"/>
          </a:xfrm>
          <a:prstGeom prst="rect">
            <a:avLst/>
          </a:prstGeom>
        </p:spPr>
      </p:pic>
      <p:sp>
        <p:nvSpPr>
          <p:cNvPr id="3" name="TextBox 2">
            <a:extLst>
              <a:ext uri="{FF2B5EF4-FFF2-40B4-BE49-F238E27FC236}">
                <a16:creationId xmlns:a16="http://schemas.microsoft.com/office/drawing/2014/main" id="{53949034-1578-7FAF-B820-C4FE7EA988FC}"/>
              </a:ext>
            </a:extLst>
          </p:cNvPr>
          <p:cNvSpPr txBox="1"/>
          <p:nvPr/>
        </p:nvSpPr>
        <p:spPr>
          <a:xfrm>
            <a:off x="533400" y="2426612"/>
            <a:ext cx="7467600" cy="5693866"/>
          </a:xfrm>
          <a:prstGeom prst="rect">
            <a:avLst/>
          </a:prstGeom>
          <a:noFill/>
        </p:spPr>
        <p:txBody>
          <a:bodyPr wrap="square" rtlCol="0">
            <a:spAutoFit/>
          </a:bodyPr>
          <a:lstStyle/>
          <a:p>
            <a:pPr indent="712788" algn="just"/>
            <a:r>
              <a:rPr lang="en-US" sz="2800" dirty="0"/>
              <a:t>Khối đồng bộ VGA  có tác dụng tạo ra các tín hiệu đồng bộ ngang (</a:t>
            </a:r>
            <a:r>
              <a:rPr lang="en-US" sz="2800" dirty="0" err="1"/>
              <a:t>hsync</a:t>
            </a:r>
            <a:r>
              <a:rPr lang="en-US" sz="2800" dirty="0"/>
              <a:t>) và dọc (</a:t>
            </a:r>
            <a:r>
              <a:rPr lang="en-US" sz="2800" dirty="0" err="1"/>
              <a:t>vsync</a:t>
            </a:r>
            <a:r>
              <a:rPr lang="en-US" sz="2800" dirty="0"/>
              <a:t>) để điều khiển trạng thái của các điểm ảnh trên màn hình. </a:t>
            </a:r>
          </a:p>
          <a:p>
            <a:pPr indent="712788" algn="just"/>
            <a:endParaRPr lang="en-US" sz="2800" dirty="0"/>
          </a:p>
          <a:p>
            <a:pPr indent="712788" algn="just"/>
            <a:r>
              <a:rPr lang="en-US" sz="2800" dirty="0"/>
              <a:t>Để duy trì tần số quét của màn hình là 60Hz với độ phân giải 640x480, khối đồng bộ VGA cần phải hoạt động ở tần số 25MHz. </a:t>
            </a:r>
          </a:p>
          <a:p>
            <a:pPr indent="712788" algn="just"/>
            <a:endParaRPr lang="en-US" sz="2800" dirty="0"/>
          </a:p>
          <a:p>
            <a:pPr indent="712788" algn="just"/>
            <a:r>
              <a:rPr lang="en-US" sz="2800" dirty="0"/>
              <a:t>Do có tần số hoạt động khác với tần số hoạt động của hệ thống, nền tảng </a:t>
            </a:r>
            <a:r>
              <a:rPr lang="en-US" sz="2800" dirty="0" err="1"/>
              <a:t>FPro</a:t>
            </a:r>
            <a:r>
              <a:rPr lang="en-US" sz="2800" dirty="0"/>
              <a:t> sẽ sử dụng một bộ đệm dòng để đảm bảo việc đọc ghi dữ liệu được diễn ra một các ổn định.</a:t>
            </a:r>
          </a:p>
        </p:txBody>
      </p:sp>
      <p:sp>
        <p:nvSpPr>
          <p:cNvPr id="8" name="TextBox 7">
            <a:extLst>
              <a:ext uri="{FF2B5EF4-FFF2-40B4-BE49-F238E27FC236}">
                <a16:creationId xmlns:a16="http://schemas.microsoft.com/office/drawing/2014/main" id="{1B519B7C-BCFA-F012-2FF3-4A1E205342E0}"/>
              </a:ext>
            </a:extLst>
          </p:cNvPr>
          <p:cNvSpPr txBox="1"/>
          <p:nvPr/>
        </p:nvSpPr>
        <p:spPr>
          <a:xfrm>
            <a:off x="9470308" y="7974568"/>
            <a:ext cx="8001000" cy="369332"/>
          </a:xfrm>
          <a:prstGeom prst="rect">
            <a:avLst/>
          </a:prstGeom>
          <a:noFill/>
        </p:spPr>
        <p:txBody>
          <a:bodyPr wrap="square" rtlCol="0">
            <a:spAutoFit/>
          </a:bodyPr>
          <a:lstStyle/>
          <a:p>
            <a:pPr algn="ctr"/>
            <a:r>
              <a:rPr lang="en-US" i="1" dirty="0"/>
              <a:t>Sơ đồ khối của khối đồng bộ VGA</a:t>
            </a:r>
          </a:p>
        </p:txBody>
      </p:sp>
    </p:spTree>
    <p:extLst>
      <p:ext uri="{BB962C8B-B14F-4D97-AF65-F5344CB8AC3E}">
        <p14:creationId xmlns:p14="http://schemas.microsoft.com/office/powerpoint/2010/main" val="314915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A9CE-5899-699F-A777-C5EE0C781E9B}"/>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26E2BDB-D279-657C-C1C4-9C9AB12143B3}"/>
              </a:ext>
            </a:extLst>
          </p:cNvPr>
          <p:cNvSpPr>
            <a:spLocks noGrp="1"/>
          </p:cNvSpPr>
          <p:nvPr>
            <p:ph type="sldNum" sz="quarter" idx="12"/>
          </p:nvPr>
        </p:nvSpPr>
        <p:spPr/>
        <p:txBody>
          <a:bodyPr/>
          <a:lstStyle/>
          <a:p>
            <a:fld id="{B6F15528-21DE-4FAA-801E-634DDDAF4B2B}" type="slidenum">
              <a:rPr lang="en-US" smtClean="0"/>
              <a:pPr/>
              <a:t>18</a:t>
            </a:fld>
            <a:endParaRPr lang="en-US"/>
          </a:p>
        </p:txBody>
      </p:sp>
      <p:grpSp>
        <p:nvGrpSpPr>
          <p:cNvPr id="23" name="!!Group 7">
            <a:extLst>
              <a:ext uri="{FF2B5EF4-FFF2-40B4-BE49-F238E27FC236}">
                <a16:creationId xmlns:a16="http://schemas.microsoft.com/office/drawing/2014/main" id="{CC7472CF-15D1-FC80-2888-E202A3B37318}"/>
              </a:ext>
            </a:extLst>
          </p:cNvPr>
          <p:cNvGrpSpPr/>
          <p:nvPr/>
        </p:nvGrpSpPr>
        <p:grpSpPr>
          <a:xfrm>
            <a:off x="-914511" y="38100"/>
            <a:ext cx="8991711" cy="1440491"/>
            <a:chOff x="-2762370" y="6795902"/>
            <a:chExt cx="18826394" cy="1935091"/>
          </a:xfrm>
        </p:grpSpPr>
        <p:sp>
          <p:nvSpPr>
            <p:cNvPr id="24" name="Freeform 2">
              <a:extLst>
                <a:ext uri="{FF2B5EF4-FFF2-40B4-BE49-F238E27FC236}">
                  <a16:creationId xmlns:a16="http://schemas.microsoft.com/office/drawing/2014/main" id="{835C3D25-105E-1130-E8F7-AAD8743996B6}"/>
                </a:ext>
              </a:extLst>
            </p:cNvPr>
            <p:cNvSpPr/>
            <p:nvPr/>
          </p:nvSpPr>
          <p:spPr>
            <a:xfrm rot="60000">
              <a:off x="-2762370" y="6924027"/>
              <a:ext cx="17705306"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EC771A7B-635D-8CD5-3F2E-A88CE5519C87}"/>
                </a:ext>
              </a:extLst>
            </p:cNvPr>
            <p:cNvSpPr txBox="1"/>
            <p:nvPr/>
          </p:nvSpPr>
          <p:spPr>
            <a:xfrm>
              <a:off x="-421246" y="6795902"/>
              <a:ext cx="16485270"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4.3 Khối kiểm tra màn hình</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EA487F98-C5DC-AFBE-9C50-3E1A61A5A4CA}"/>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B0AD8F24-3CAF-0F75-2F81-9D43D8766CE1}"/>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94D1531C-A851-EF56-3D03-DD1023D876A7}"/>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3" name="Picture 2" descr="A screen shot of a screen&#10;&#10;Description automatically generated">
            <a:extLst>
              <a:ext uri="{FF2B5EF4-FFF2-40B4-BE49-F238E27FC236}">
                <a16:creationId xmlns:a16="http://schemas.microsoft.com/office/drawing/2014/main" id="{9C091088-0978-D1F3-A42E-94F83CA20FD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472" t="12850" r="19519" b="1464"/>
          <a:stretch/>
        </p:blipFill>
        <p:spPr bwMode="auto">
          <a:xfrm>
            <a:off x="9643949" y="2933700"/>
            <a:ext cx="7812309" cy="5697264"/>
          </a:xfrm>
          <a:prstGeom prst="rect">
            <a:avLst/>
          </a:prstGeom>
          <a:noFill/>
          <a:ln>
            <a:noFill/>
          </a:ln>
          <a:extLst>
            <a:ext uri="{53640926-AAD7-44D8-BBD7-CCE9431645EC}">
              <a14:shadowObscured xmlns:a14="http://schemas.microsoft.com/office/drawing/2010/main"/>
            </a:ext>
          </a:extLst>
        </p:spPr>
      </p:pic>
      <p:pic>
        <p:nvPicPr>
          <p:cNvPr id="11" name="Graphic 10">
            <a:extLst>
              <a:ext uri="{FF2B5EF4-FFF2-40B4-BE49-F238E27FC236}">
                <a16:creationId xmlns:a16="http://schemas.microsoft.com/office/drawing/2014/main" id="{99D7EF38-189E-92E5-612B-AB60DB3A76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92" y="6051350"/>
            <a:ext cx="5430608" cy="2444950"/>
          </a:xfrm>
          <a:prstGeom prst="rect">
            <a:avLst/>
          </a:prstGeom>
        </p:spPr>
      </p:pic>
      <p:sp>
        <p:nvSpPr>
          <p:cNvPr id="2" name="TextBox 1">
            <a:extLst>
              <a:ext uri="{FF2B5EF4-FFF2-40B4-BE49-F238E27FC236}">
                <a16:creationId xmlns:a16="http://schemas.microsoft.com/office/drawing/2014/main" id="{A6961B22-5C6F-2AD0-322B-45AC2A475BD8}"/>
              </a:ext>
            </a:extLst>
          </p:cNvPr>
          <p:cNvSpPr txBox="1"/>
          <p:nvPr/>
        </p:nvSpPr>
        <p:spPr>
          <a:xfrm>
            <a:off x="990600" y="2822055"/>
            <a:ext cx="6801021" cy="1815882"/>
          </a:xfrm>
          <a:prstGeom prst="rect">
            <a:avLst/>
          </a:prstGeom>
          <a:noFill/>
        </p:spPr>
        <p:txBody>
          <a:bodyPr wrap="square" rtlCol="0">
            <a:spAutoFit/>
          </a:bodyPr>
          <a:lstStyle/>
          <a:p>
            <a:pPr indent="712788" algn="just"/>
            <a:r>
              <a:rPr lang="en-US" sz="2800" dirty="0"/>
              <a:t>Khối kiểm tra màn hình có nhiệm vụ tạo ra một khung hình chứa các dải màu khác nhau để kiểm tra khả năng hiển thị màu của hệ thống.</a:t>
            </a:r>
          </a:p>
        </p:txBody>
      </p:sp>
      <p:sp>
        <p:nvSpPr>
          <p:cNvPr id="4" name="TextBox 3">
            <a:extLst>
              <a:ext uri="{FF2B5EF4-FFF2-40B4-BE49-F238E27FC236}">
                <a16:creationId xmlns:a16="http://schemas.microsoft.com/office/drawing/2014/main" id="{B8DFA68F-AD23-5E80-E595-BD92F2D3F727}"/>
              </a:ext>
            </a:extLst>
          </p:cNvPr>
          <p:cNvSpPr txBox="1"/>
          <p:nvPr/>
        </p:nvSpPr>
        <p:spPr>
          <a:xfrm>
            <a:off x="3927565" y="8431768"/>
            <a:ext cx="1344663" cy="369332"/>
          </a:xfrm>
          <a:prstGeom prst="rect">
            <a:avLst/>
          </a:prstGeom>
          <a:noFill/>
        </p:spPr>
        <p:txBody>
          <a:bodyPr wrap="none" rtlCol="0">
            <a:spAutoFit/>
          </a:bodyPr>
          <a:lstStyle/>
          <a:p>
            <a:r>
              <a:rPr lang="en-US" i="1" dirty="0"/>
              <a:t>Lớp </a:t>
            </a:r>
            <a:r>
              <a:rPr lang="en-US" i="1" dirty="0" err="1"/>
              <a:t>BarTest</a:t>
            </a:r>
            <a:endParaRPr lang="en-US" i="1" dirty="0"/>
          </a:p>
        </p:txBody>
      </p:sp>
      <p:sp>
        <p:nvSpPr>
          <p:cNvPr id="8" name="TextBox 7">
            <a:extLst>
              <a:ext uri="{FF2B5EF4-FFF2-40B4-BE49-F238E27FC236}">
                <a16:creationId xmlns:a16="http://schemas.microsoft.com/office/drawing/2014/main" id="{EBC9AA69-EB33-60A4-D2E7-44F5535EB76F}"/>
              </a:ext>
            </a:extLst>
          </p:cNvPr>
          <p:cNvSpPr txBox="1"/>
          <p:nvPr/>
        </p:nvSpPr>
        <p:spPr>
          <a:xfrm>
            <a:off x="10139458" y="8803900"/>
            <a:ext cx="6821291" cy="369332"/>
          </a:xfrm>
          <a:prstGeom prst="rect">
            <a:avLst/>
          </a:prstGeom>
          <a:noFill/>
        </p:spPr>
        <p:txBody>
          <a:bodyPr wrap="none" rtlCol="0">
            <a:spAutoFit/>
          </a:bodyPr>
          <a:lstStyle/>
          <a:p>
            <a:r>
              <a:rPr lang="en-US" i="1" dirty="0"/>
              <a:t>Màn hình hiển thị khung hình được tạo ra bởi khối kiểm tra màn hình</a:t>
            </a:r>
          </a:p>
        </p:txBody>
      </p:sp>
    </p:spTree>
    <p:extLst>
      <p:ext uri="{BB962C8B-B14F-4D97-AF65-F5344CB8AC3E}">
        <p14:creationId xmlns:p14="http://schemas.microsoft.com/office/powerpoint/2010/main" val="148630878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951CE-AC42-51EA-A856-D3CDA7AFDC53}"/>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8F3969E-6E29-C06F-5FED-4EA8952B5D26}"/>
              </a:ext>
            </a:extLst>
          </p:cNvPr>
          <p:cNvSpPr>
            <a:spLocks noGrp="1"/>
          </p:cNvSpPr>
          <p:nvPr>
            <p:ph type="sldNum" sz="quarter" idx="12"/>
          </p:nvPr>
        </p:nvSpPr>
        <p:spPr/>
        <p:txBody>
          <a:bodyPr/>
          <a:lstStyle/>
          <a:p>
            <a:fld id="{B6F15528-21DE-4FAA-801E-634DDDAF4B2B}" type="slidenum">
              <a:rPr lang="en-US" smtClean="0"/>
              <a:pPr/>
              <a:t>19</a:t>
            </a:fld>
            <a:endParaRPr lang="en-US"/>
          </a:p>
        </p:txBody>
      </p:sp>
      <p:grpSp>
        <p:nvGrpSpPr>
          <p:cNvPr id="5" name="Group 3">
            <a:extLst>
              <a:ext uri="{FF2B5EF4-FFF2-40B4-BE49-F238E27FC236}">
                <a16:creationId xmlns:a16="http://schemas.microsoft.com/office/drawing/2014/main" id="{17EA87DE-57BE-7D18-7A96-B486B450341A}"/>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E77E4DA4-6A6B-70A2-EE11-0A6F7EADF1F8}"/>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4616198-9D5B-9C74-A3D7-1F26CA8528E8}"/>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txBody>
            <a:bodyPr/>
            <a:lstStyle/>
            <a:p>
              <a:endParaRPr lang="en-US" dirty="0"/>
            </a:p>
          </p:txBody>
        </p:sp>
      </p:grpSp>
      <p:pic>
        <p:nvPicPr>
          <p:cNvPr id="9" name="Graphic 8">
            <a:extLst>
              <a:ext uri="{FF2B5EF4-FFF2-40B4-BE49-F238E27FC236}">
                <a16:creationId xmlns:a16="http://schemas.microsoft.com/office/drawing/2014/main" id="{2B127410-8A48-1B7F-2158-00EF1917DD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3156" y="3010721"/>
            <a:ext cx="6005512" cy="3152395"/>
          </a:xfrm>
          <a:prstGeom prst="rect">
            <a:avLst/>
          </a:prstGeom>
        </p:spPr>
      </p:pic>
      <p:pic>
        <p:nvPicPr>
          <p:cNvPr id="10" name="Picture 9" descr="A diagram of a computer program&#10;&#10;Description automatically generated">
            <a:extLst>
              <a:ext uri="{FF2B5EF4-FFF2-40B4-BE49-F238E27FC236}">
                <a16:creationId xmlns:a16="http://schemas.microsoft.com/office/drawing/2014/main" id="{D1EEF405-82D1-9348-1304-6F438C183C49}"/>
              </a:ext>
            </a:extLst>
          </p:cNvPr>
          <p:cNvPicPr>
            <a:picLocks noChangeAspect="1"/>
          </p:cNvPicPr>
          <p:nvPr/>
        </p:nvPicPr>
        <p:blipFill>
          <a:blip r:embed="rId7"/>
          <a:stretch>
            <a:fillRect/>
          </a:stretch>
        </p:blipFill>
        <p:spPr>
          <a:xfrm>
            <a:off x="11582400" y="3009900"/>
            <a:ext cx="6134029" cy="5334000"/>
          </a:xfrm>
          <a:prstGeom prst="rect">
            <a:avLst/>
          </a:prstGeom>
        </p:spPr>
      </p:pic>
      <p:grpSp>
        <p:nvGrpSpPr>
          <p:cNvPr id="12" name="!!Group 7">
            <a:extLst>
              <a:ext uri="{FF2B5EF4-FFF2-40B4-BE49-F238E27FC236}">
                <a16:creationId xmlns:a16="http://schemas.microsoft.com/office/drawing/2014/main" id="{82F3E7F6-83C9-483B-7CF8-41F7752EA5CE}"/>
              </a:ext>
            </a:extLst>
          </p:cNvPr>
          <p:cNvGrpSpPr/>
          <p:nvPr/>
        </p:nvGrpSpPr>
        <p:grpSpPr>
          <a:xfrm>
            <a:off x="-914284" y="38100"/>
            <a:ext cx="8991484" cy="1440491"/>
            <a:chOff x="-2761895" y="6795902"/>
            <a:chExt cx="18825919" cy="1935091"/>
          </a:xfrm>
        </p:grpSpPr>
        <p:sp>
          <p:nvSpPr>
            <p:cNvPr id="13" name="Freeform 2">
              <a:extLst>
                <a:ext uri="{FF2B5EF4-FFF2-40B4-BE49-F238E27FC236}">
                  <a16:creationId xmlns:a16="http://schemas.microsoft.com/office/drawing/2014/main" id="{FC8556E8-4452-0488-FCB9-B738F3E1FE77}"/>
                </a:ext>
              </a:extLst>
            </p:cNvPr>
            <p:cNvSpPr/>
            <p:nvPr/>
          </p:nvSpPr>
          <p:spPr>
            <a:xfrm rot="60000">
              <a:off x="-2761895" y="6889242"/>
              <a:ext cx="11492401"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8">
                <a:duotone>
                  <a:schemeClr val="accent1">
                    <a:shade val="45000"/>
                    <a:satMod val="135000"/>
                  </a:schemeClr>
                  <a:prstClr val="white"/>
                </a:duotone>
                <a:extLst>
                  <a:ext uri="{96DAC541-7B7A-43D3-8B79-37D633B846F1}">
                    <asvg:svgBlip xmlns:asvg="http://schemas.microsoft.com/office/drawing/2016/SVG/main" r:embed="rId9"/>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4" name="TextBox 13">
              <a:extLst>
                <a:ext uri="{FF2B5EF4-FFF2-40B4-BE49-F238E27FC236}">
                  <a16:creationId xmlns:a16="http://schemas.microsoft.com/office/drawing/2014/main" id="{DD7033E8-6619-D132-E818-6B9B60B947C3}"/>
                </a:ext>
              </a:extLst>
            </p:cNvPr>
            <p:cNvSpPr txBox="1"/>
            <p:nvPr/>
          </p:nvSpPr>
          <p:spPr>
            <a:xfrm>
              <a:off x="-421246" y="6795902"/>
              <a:ext cx="16485270"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4.4 Sprite core</a:t>
              </a:r>
              <a:endParaRPr lang="en-US" sz="3200" dirty="0">
                <a:solidFill>
                  <a:srgbClr val="FFFDFC"/>
                </a:solidFill>
                <a:latin typeface="Bungee" panose="020B0604020202020204" charset="0"/>
                <a:ea typeface="Poppins"/>
                <a:cs typeface="Poppins"/>
                <a:sym typeface="Poppins"/>
              </a:endParaRPr>
            </a:p>
          </p:txBody>
        </p:sp>
      </p:grpSp>
      <p:sp>
        <p:nvSpPr>
          <p:cNvPr id="2" name="TextBox 1">
            <a:extLst>
              <a:ext uri="{FF2B5EF4-FFF2-40B4-BE49-F238E27FC236}">
                <a16:creationId xmlns:a16="http://schemas.microsoft.com/office/drawing/2014/main" id="{EE0EE4B7-2547-09B5-5738-8003A15215B1}"/>
              </a:ext>
            </a:extLst>
          </p:cNvPr>
          <p:cNvSpPr txBox="1"/>
          <p:nvPr/>
        </p:nvSpPr>
        <p:spPr>
          <a:xfrm>
            <a:off x="990600" y="1749844"/>
            <a:ext cx="14859000" cy="523220"/>
          </a:xfrm>
          <a:prstGeom prst="rect">
            <a:avLst/>
          </a:prstGeom>
          <a:noFill/>
        </p:spPr>
        <p:txBody>
          <a:bodyPr wrap="square" rtlCol="0">
            <a:spAutoFit/>
          </a:bodyPr>
          <a:lstStyle/>
          <a:p>
            <a:pPr algn="just"/>
            <a:r>
              <a:rPr lang="en-US" sz="2800" dirty="0"/>
              <a:t>Sprite core có nhiệm vụ hiển thị một hình ảnh nhỏ lên trên màn hình tại vị trí x, y được chỉ định.</a:t>
            </a:r>
          </a:p>
        </p:txBody>
      </p:sp>
      <p:pic>
        <p:nvPicPr>
          <p:cNvPr id="4" name="Picture 3">
            <a:extLst>
              <a:ext uri="{FF2B5EF4-FFF2-40B4-BE49-F238E27FC236}">
                <a16:creationId xmlns:a16="http://schemas.microsoft.com/office/drawing/2014/main" id="{F50DDA28-5B29-BACB-A5CE-2E9151AA4A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0292" y="7874559"/>
            <a:ext cx="4651240" cy="581405"/>
          </a:xfrm>
          <a:prstGeom prst="rect">
            <a:avLst/>
          </a:prstGeom>
        </p:spPr>
      </p:pic>
      <p:sp>
        <p:nvSpPr>
          <p:cNvPr id="8" name="TextBox 7">
            <a:extLst>
              <a:ext uri="{FF2B5EF4-FFF2-40B4-BE49-F238E27FC236}">
                <a16:creationId xmlns:a16="http://schemas.microsoft.com/office/drawing/2014/main" id="{36D9DB31-8670-4B78-71F4-9060C9C0347D}"/>
              </a:ext>
            </a:extLst>
          </p:cNvPr>
          <p:cNvSpPr txBox="1"/>
          <p:nvPr/>
        </p:nvSpPr>
        <p:spPr>
          <a:xfrm>
            <a:off x="3750235" y="6285220"/>
            <a:ext cx="1671355" cy="369332"/>
          </a:xfrm>
          <a:prstGeom prst="rect">
            <a:avLst/>
          </a:prstGeom>
          <a:noFill/>
        </p:spPr>
        <p:txBody>
          <a:bodyPr wrap="none" rtlCol="0">
            <a:spAutoFit/>
          </a:bodyPr>
          <a:lstStyle/>
          <a:p>
            <a:r>
              <a:rPr lang="en-US" i="1" dirty="0"/>
              <a:t>Lớp </a:t>
            </a:r>
            <a:r>
              <a:rPr lang="en-US" i="1" dirty="0" err="1"/>
              <a:t>SpriteCore</a:t>
            </a:r>
            <a:endParaRPr lang="en-US" i="1" dirty="0"/>
          </a:p>
        </p:txBody>
      </p:sp>
      <p:sp>
        <p:nvSpPr>
          <p:cNvPr id="11" name="TextBox 10">
            <a:extLst>
              <a:ext uri="{FF2B5EF4-FFF2-40B4-BE49-F238E27FC236}">
                <a16:creationId xmlns:a16="http://schemas.microsoft.com/office/drawing/2014/main" id="{60205631-8839-E0F7-43E8-042847F2409B}"/>
              </a:ext>
            </a:extLst>
          </p:cNvPr>
          <p:cNvSpPr txBox="1"/>
          <p:nvPr/>
        </p:nvSpPr>
        <p:spPr>
          <a:xfrm>
            <a:off x="13783280" y="8449978"/>
            <a:ext cx="1732269" cy="369332"/>
          </a:xfrm>
          <a:prstGeom prst="rect">
            <a:avLst/>
          </a:prstGeom>
          <a:noFill/>
        </p:spPr>
        <p:txBody>
          <a:bodyPr wrap="none" rtlCol="0">
            <a:spAutoFit/>
          </a:bodyPr>
          <a:lstStyle/>
          <a:p>
            <a:r>
              <a:rPr lang="en-US" i="1" dirty="0"/>
              <a:t>Khối </a:t>
            </a:r>
            <a:r>
              <a:rPr lang="en-US" i="1" dirty="0" err="1"/>
              <a:t>SpriteCore</a:t>
            </a:r>
            <a:endParaRPr lang="en-US" i="1" dirty="0"/>
          </a:p>
        </p:txBody>
      </p:sp>
      <p:sp>
        <p:nvSpPr>
          <p:cNvPr id="15" name="TextBox 14">
            <a:extLst>
              <a:ext uri="{FF2B5EF4-FFF2-40B4-BE49-F238E27FC236}">
                <a16:creationId xmlns:a16="http://schemas.microsoft.com/office/drawing/2014/main" id="{08126CCC-7D5F-CCB9-A027-A07E22BD2DE1}"/>
              </a:ext>
            </a:extLst>
          </p:cNvPr>
          <p:cNvSpPr txBox="1"/>
          <p:nvPr/>
        </p:nvSpPr>
        <p:spPr>
          <a:xfrm>
            <a:off x="2611301" y="8572500"/>
            <a:ext cx="3949223" cy="369332"/>
          </a:xfrm>
          <a:prstGeom prst="rect">
            <a:avLst/>
          </a:prstGeom>
          <a:noFill/>
        </p:spPr>
        <p:txBody>
          <a:bodyPr wrap="none" rtlCol="0">
            <a:spAutoFit/>
          </a:bodyPr>
          <a:lstStyle/>
          <a:p>
            <a:r>
              <a:rPr lang="en-US" i="1" dirty="0"/>
              <a:t>Hình ảnh được tạo bởi khối </a:t>
            </a:r>
            <a:r>
              <a:rPr lang="en-US" i="1" dirty="0" err="1"/>
              <a:t>SpriteCore</a:t>
            </a:r>
            <a:endParaRPr lang="en-US" i="1" dirty="0"/>
          </a:p>
        </p:txBody>
      </p:sp>
    </p:spTree>
    <p:extLst>
      <p:ext uri="{BB962C8B-B14F-4D97-AF65-F5344CB8AC3E}">
        <p14:creationId xmlns:p14="http://schemas.microsoft.com/office/powerpoint/2010/main" val="3172010199"/>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6AD2DD-C04B-F309-B11A-E24E48835D1D}"/>
            </a:ext>
          </a:extLst>
        </p:cNvPr>
        <p:cNvGrpSpPr/>
        <p:nvPr/>
      </p:nvGrpSpPr>
      <p:grpSpPr>
        <a:xfrm>
          <a:off x="0" y="0"/>
          <a:ext cx="0" cy="0"/>
          <a:chOff x="0" y="0"/>
          <a:chExt cx="0" cy="0"/>
        </a:xfrm>
      </p:grpSpPr>
      <p:sp>
        <p:nvSpPr>
          <p:cNvPr id="23" name="!!title">
            <a:extLst>
              <a:ext uri="{FF2B5EF4-FFF2-40B4-BE49-F238E27FC236}">
                <a16:creationId xmlns:a16="http://schemas.microsoft.com/office/drawing/2014/main" id="{913359F5-D7F9-340C-F8E8-DEB5DD37BA5C}"/>
              </a:ext>
            </a:extLst>
          </p:cNvPr>
          <p:cNvSpPr txBox="1"/>
          <p:nvPr/>
        </p:nvSpPr>
        <p:spPr>
          <a:xfrm>
            <a:off x="-86902" y="-50364"/>
            <a:ext cx="39970035" cy="2626522"/>
          </a:xfrm>
          <a:prstGeom prst="rect">
            <a:avLst/>
          </a:prstGeom>
          <a:solidFill>
            <a:srgbClr val="FEC200"/>
          </a:solidFill>
          <a:ln>
            <a:noFill/>
          </a:ln>
        </p:spPr>
        <p:txBody>
          <a:bodyPr wrap="square" lIns="576000" tIns="828000" rIns="576000" bIns="432000" rtlCol="0" anchor="ctr">
            <a:spAutoFit/>
          </a:bodyPr>
          <a:lstStyle/>
          <a:p>
            <a:pPr>
              <a:spcBef>
                <a:spcPct val="0"/>
              </a:spcBef>
            </a:pPr>
            <a:r>
              <a:rPr lang="en-US" sz="8800" b="1" dirty="0">
                <a:latin typeface="Bungee" panose="020B0604020202020204" charset="0"/>
                <a:ea typeface="Bungee"/>
                <a:cs typeface="Bungee"/>
                <a:sym typeface="Bungee"/>
              </a:rPr>
              <a:t>ĐỒ ÁN TỐT NGHIỆP                             Nội dung</a:t>
            </a:r>
            <a:endParaRPr lang="en-US" sz="8000" b="1" dirty="0">
              <a:latin typeface="Bungee" panose="020B0604020202020204" charset="0"/>
              <a:ea typeface="Bungee"/>
              <a:cs typeface="Bungee"/>
              <a:sym typeface="Bungee"/>
            </a:endParaRPr>
          </a:p>
        </p:txBody>
      </p:sp>
      <p:pic>
        <p:nvPicPr>
          <p:cNvPr id="1028" name="!!Picture">
            <a:extLst>
              <a:ext uri="{FF2B5EF4-FFF2-40B4-BE49-F238E27FC236}">
                <a16:creationId xmlns:a16="http://schemas.microsoft.com/office/drawing/2014/main" id="{E73A36D0-73F2-9C65-B17D-0D82E0A0D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494" y="948630"/>
            <a:ext cx="11918950"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1069928-40A4-5423-8747-E234CA150AEB}"/>
              </a:ext>
            </a:extLst>
          </p:cNvPr>
          <p:cNvGrpSpPr/>
          <p:nvPr/>
        </p:nvGrpSpPr>
        <p:grpSpPr>
          <a:xfrm rot="120000">
            <a:off x="-422188" y="3301642"/>
            <a:ext cx="10210800" cy="3190768"/>
            <a:chOff x="-430962" y="3080517"/>
            <a:chExt cx="10210800" cy="3190768"/>
          </a:xfrm>
        </p:grpSpPr>
        <p:sp>
          <p:nvSpPr>
            <p:cNvPr id="2" name="Freeform 2">
              <a:extLst>
                <a:ext uri="{FF2B5EF4-FFF2-40B4-BE49-F238E27FC236}">
                  <a16:creationId xmlns:a16="http://schemas.microsoft.com/office/drawing/2014/main" id="{F51BC160-BE04-B646-34E2-718279A14A45}"/>
                </a:ext>
              </a:extLst>
            </p:cNvPr>
            <p:cNvSpPr/>
            <p:nvPr/>
          </p:nvSpPr>
          <p:spPr>
            <a:xfrm rot="10800000">
              <a:off x="-430962" y="3080517"/>
              <a:ext cx="10210800" cy="3190768"/>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4">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4" name="TextBox 3">
              <a:extLst>
                <a:ext uri="{FF2B5EF4-FFF2-40B4-BE49-F238E27FC236}">
                  <a16:creationId xmlns:a16="http://schemas.microsoft.com/office/drawing/2014/main" id="{E0FBFF5F-B83C-019E-F473-DA1D9E38B6E4}"/>
                </a:ext>
              </a:extLst>
            </p:cNvPr>
            <p:cNvSpPr txBox="1"/>
            <p:nvPr/>
          </p:nvSpPr>
          <p:spPr>
            <a:xfrm rot="21480000">
              <a:off x="483438" y="3800214"/>
              <a:ext cx="8382000" cy="1938992"/>
            </a:xfrm>
            <a:prstGeom prst="rect">
              <a:avLst/>
            </a:prstGeom>
            <a:noFill/>
          </p:spPr>
          <p:txBody>
            <a:bodyPr wrap="square" rtlCol="0">
              <a:spAutoFit/>
            </a:bodyPr>
            <a:lstStyle/>
            <a:p>
              <a:r>
                <a:rPr lang="vi-VN" sz="4000" b="1" dirty="0">
                  <a:solidFill>
                    <a:srgbClr val="FFFDFC"/>
                  </a:solidFill>
                  <a:latin typeface="Aptos" panose="020B0004020202020204" pitchFamily="34" charset="0"/>
                  <a:ea typeface="Poppins Bold"/>
                  <a:cs typeface="Poppins" panose="00000500000000000000" pitchFamily="2" charset="0"/>
                  <a:sym typeface="Poppins Bold"/>
                </a:rPr>
                <a:t>Thiết kế các khối </a:t>
              </a:r>
              <a:r>
                <a:rPr lang="en-US" sz="4000" b="1" dirty="0">
                  <a:solidFill>
                    <a:srgbClr val="FFFDFC"/>
                  </a:solidFill>
                  <a:latin typeface="Aptos" panose="020B0004020202020204" pitchFamily="34" charset="0"/>
                  <a:ea typeface="Poppins Bold"/>
                  <a:cs typeface="Poppins" panose="00000500000000000000" pitchFamily="2" charset="0"/>
                  <a:sym typeface="Poppins Bold"/>
                </a:rPr>
                <a:t>IP</a:t>
              </a:r>
              <a:r>
                <a:rPr lang="vi-VN" sz="4000" b="1" dirty="0">
                  <a:solidFill>
                    <a:srgbClr val="FFFDFC"/>
                  </a:solidFill>
                  <a:latin typeface="Aptos" panose="020B0004020202020204" pitchFamily="34" charset="0"/>
                  <a:ea typeface="Poppins Bold"/>
                  <a:cs typeface="Poppins" panose="00000500000000000000" pitchFamily="2" charset="0"/>
                  <a:sym typeface="Poppins Bold"/>
                </a:rPr>
                <a:t> giao tiếp ngoại vi và chương trình ứng dụng cho vi điều khiển </a:t>
              </a:r>
              <a:r>
                <a:rPr lang="en-US" sz="4000" b="1" dirty="0">
                  <a:solidFill>
                    <a:srgbClr val="FFFDFC"/>
                  </a:solidFill>
                  <a:latin typeface="Aptos" panose="020B0004020202020204" pitchFamily="34" charset="0"/>
                  <a:ea typeface="Poppins Bold"/>
                  <a:cs typeface="Poppins" panose="00000500000000000000" pitchFamily="2" charset="0"/>
                  <a:sym typeface="Poppins Bold"/>
                </a:rPr>
                <a:t>M</a:t>
              </a:r>
              <a:r>
                <a:rPr lang="vi-VN" sz="4000" b="1" dirty="0">
                  <a:solidFill>
                    <a:srgbClr val="FFFDFC"/>
                  </a:solidFill>
                  <a:latin typeface="Aptos" panose="020B0004020202020204" pitchFamily="34" charset="0"/>
                  <a:ea typeface="Poppins Bold"/>
                  <a:cs typeface="Poppins" panose="00000500000000000000" pitchFamily="2" charset="0"/>
                  <a:sym typeface="Poppins Bold"/>
                </a:rPr>
                <a:t>icroblaze</a:t>
              </a: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grpSp>
      <p:grpSp>
        <p:nvGrpSpPr>
          <p:cNvPr id="10" name="!!Group 9">
            <a:extLst>
              <a:ext uri="{FF2B5EF4-FFF2-40B4-BE49-F238E27FC236}">
                <a16:creationId xmlns:a16="http://schemas.microsoft.com/office/drawing/2014/main" id="{17E6A63E-4BBF-20D6-1C08-D0CDA4AC4E57}"/>
              </a:ext>
            </a:extLst>
          </p:cNvPr>
          <p:cNvGrpSpPr/>
          <p:nvPr/>
        </p:nvGrpSpPr>
        <p:grpSpPr>
          <a:xfrm rot="120000">
            <a:off x="-368983" y="7066434"/>
            <a:ext cx="10210800" cy="2233836"/>
            <a:chOff x="-368981" y="6475186"/>
            <a:chExt cx="10210800" cy="2233836"/>
          </a:xfrm>
        </p:grpSpPr>
        <p:sp>
          <p:nvSpPr>
            <p:cNvPr id="5" name="Freeform 2">
              <a:extLst>
                <a:ext uri="{FF2B5EF4-FFF2-40B4-BE49-F238E27FC236}">
                  <a16:creationId xmlns:a16="http://schemas.microsoft.com/office/drawing/2014/main" id="{7AEF7ADF-5ECA-D3EE-A570-D291882D1106}"/>
                </a:ext>
              </a:extLst>
            </p:cNvPr>
            <p:cNvSpPr/>
            <p:nvPr/>
          </p:nvSpPr>
          <p:spPr>
            <a:xfrm>
              <a:off x="-368981" y="6475186"/>
              <a:ext cx="10210800" cy="2233836"/>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6" name="TextBox 5">
              <a:extLst>
                <a:ext uri="{FF2B5EF4-FFF2-40B4-BE49-F238E27FC236}">
                  <a16:creationId xmlns:a16="http://schemas.microsoft.com/office/drawing/2014/main" id="{15DE0B17-E32E-B15A-E62E-E9B539315B10}"/>
                </a:ext>
              </a:extLst>
            </p:cNvPr>
            <p:cNvSpPr txBox="1"/>
            <p:nvPr/>
          </p:nvSpPr>
          <p:spPr>
            <a:xfrm rot="21480000">
              <a:off x="489437" y="6998462"/>
              <a:ext cx="8798698" cy="1251176"/>
            </a:xfrm>
            <a:prstGeom prst="rect">
              <a:avLst/>
            </a:prstGeom>
            <a:noFill/>
          </p:spPr>
          <p:txBody>
            <a:bodyPr wrap="square" rtlCol="0">
              <a:spAutoFit/>
            </a:bodyPr>
            <a:lstStyle/>
            <a:p>
              <a:pPr>
                <a:lnSpc>
                  <a:spcPts val="4242"/>
                </a:lnSpc>
                <a:spcBef>
                  <a:spcPct val="0"/>
                </a:spcBef>
              </a:pPr>
              <a:r>
                <a:rPr lang="en-US" sz="3200" dirty="0">
                  <a:solidFill>
                    <a:srgbClr val="FFFDFC"/>
                  </a:solidFill>
                  <a:latin typeface="Aptos" panose="020B0004020202020204" pitchFamily="34" charset="0"/>
                  <a:ea typeface="Poppins Bold"/>
                  <a:cs typeface="Poppins Bold"/>
                  <a:sym typeface="Poppins Bold"/>
                </a:rPr>
                <a:t>Giảng viên hướng dẫn: Ths. Nguyễn Thanh Ngọc</a:t>
              </a:r>
            </a:p>
            <a:p>
              <a:pPr>
                <a:lnSpc>
                  <a:spcPts val="4242"/>
                </a:lnSpc>
                <a:spcBef>
                  <a:spcPts val="800"/>
                </a:spcBef>
              </a:pPr>
              <a:r>
                <a:rPr lang="en-US" sz="3200" dirty="0">
                  <a:solidFill>
                    <a:srgbClr val="FFFDFC"/>
                  </a:solidFill>
                  <a:latin typeface="Aptos" panose="020B0004020202020204" pitchFamily="34" charset="0"/>
                  <a:ea typeface="Poppins"/>
                  <a:cs typeface="Poppins"/>
                  <a:sym typeface="Poppins"/>
                </a:rPr>
                <a:t>Sinh viên thực hiện: Hoàng Minh Hưởng – DT4B</a:t>
              </a:r>
            </a:p>
          </p:txBody>
        </p:sp>
      </p:grpSp>
      <p:grpSp>
        <p:nvGrpSpPr>
          <p:cNvPr id="8" name="!!Group 7">
            <a:extLst>
              <a:ext uri="{FF2B5EF4-FFF2-40B4-BE49-F238E27FC236}">
                <a16:creationId xmlns:a16="http://schemas.microsoft.com/office/drawing/2014/main" id="{CD51F8DA-BA72-C934-C632-08A3F7552996}"/>
              </a:ext>
            </a:extLst>
          </p:cNvPr>
          <p:cNvGrpSpPr/>
          <p:nvPr/>
        </p:nvGrpSpPr>
        <p:grpSpPr>
          <a:xfrm>
            <a:off x="-6736151" y="2286237"/>
            <a:ext cx="2983740" cy="838200"/>
            <a:chOff x="-497709" y="9580684"/>
            <a:chExt cx="2983740" cy="838200"/>
          </a:xfrm>
        </p:grpSpPr>
        <p:sp>
          <p:nvSpPr>
            <p:cNvPr id="3" name="Freeform 2">
              <a:extLst>
                <a:ext uri="{FF2B5EF4-FFF2-40B4-BE49-F238E27FC236}">
                  <a16:creationId xmlns:a16="http://schemas.microsoft.com/office/drawing/2014/main" id="{BEB293E0-DDC9-EE71-73D3-4B7B1791F36A}"/>
                </a:ext>
              </a:extLst>
            </p:cNvPr>
            <p:cNvSpPr/>
            <p:nvPr/>
          </p:nvSpPr>
          <p:spPr>
            <a:xfrm>
              <a:off x="-497709" y="9580684"/>
              <a:ext cx="2983740" cy="838200"/>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alphaModFix/>
                <a:biLevel thresh="75000"/>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dirty="0">
                <a:solidFill>
                  <a:srgbClr val="FFFDFC"/>
                </a:solidFill>
                <a:latin typeface="Aptos" panose="020B0004020202020204" pitchFamily="34" charset="0"/>
                <a:ea typeface="Poppins"/>
                <a:cs typeface="Poppins"/>
                <a:sym typeface="Poppins"/>
              </a:endParaRPr>
            </a:p>
          </p:txBody>
        </p:sp>
        <p:sp>
          <p:nvSpPr>
            <p:cNvPr id="7" name="TextBox 6">
              <a:extLst>
                <a:ext uri="{FF2B5EF4-FFF2-40B4-BE49-F238E27FC236}">
                  <a16:creationId xmlns:a16="http://schemas.microsoft.com/office/drawing/2014/main" id="{2B93FBA6-CDAE-E740-2161-79AC90928600}"/>
                </a:ext>
              </a:extLst>
            </p:cNvPr>
            <p:cNvSpPr txBox="1"/>
            <p:nvPr/>
          </p:nvSpPr>
          <p:spPr>
            <a:xfrm rot="21480000">
              <a:off x="258754" y="9764787"/>
              <a:ext cx="2137745" cy="430887"/>
            </a:xfrm>
            <a:prstGeom prst="rect">
              <a:avLst/>
            </a:prstGeom>
            <a:noFill/>
          </p:spPr>
          <p:txBody>
            <a:bodyPr wrap="square" rtlCol="0">
              <a:spAutoFit/>
            </a:bodyPr>
            <a:lstStyle/>
            <a:p>
              <a:r>
                <a:rPr lang="en-US" sz="2200" b="1" dirty="0">
                  <a:solidFill>
                    <a:srgbClr val="FFFDFC"/>
                  </a:solidFill>
                </a:rPr>
                <a:t>Hà Nội - 2024</a:t>
              </a:r>
            </a:p>
          </p:txBody>
        </p:sp>
      </p:grpSp>
      <p:grpSp>
        <p:nvGrpSpPr>
          <p:cNvPr id="26" name="Group 9">
            <a:extLst>
              <a:ext uri="{FF2B5EF4-FFF2-40B4-BE49-F238E27FC236}">
                <a16:creationId xmlns:a16="http://schemas.microsoft.com/office/drawing/2014/main" id="{96ECE949-3045-09A4-7D06-25C230EE60C3}"/>
              </a:ext>
            </a:extLst>
          </p:cNvPr>
          <p:cNvGrpSpPr/>
          <p:nvPr/>
        </p:nvGrpSpPr>
        <p:grpSpPr>
          <a:xfrm>
            <a:off x="-9753600" y="11485858"/>
            <a:ext cx="6477000" cy="1341374"/>
            <a:chOff x="-2762137" y="6907081"/>
            <a:chExt cx="13561219" cy="1801941"/>
          </a:xfrm>
        </p:grpSpPr>
        <p:sp>
          <p:nvSpPr>
            <p:cNvPr id="27" name="Freeform 2">
              <a:extLst>
                <a:ext uri="{FF2B5EF4-FFF2-40B4-BE49-F238E27FC236}">
                  <a16:creationId xmlns:a16="http://schemas.microsoft.com/office/drawing/2014/main" id="{CDA70ED7-F734-7D47-F491-022EBF9402B4}"/>
                </a:ext>
              </a:extLst>
            </p:cNvPr>
            <p:cNvSpPr/>
            <p:nvPr/>
          </p:nvSpPr>
          <p:spPr>
            <a:xfrm>
              <a:off x="-2762137" y="6907081"/>
              <a:ext cx="13561219"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28" name="TextBox 27">
              <a:extLst>
                <a:ext uri="{FF2B5EF4-FFF2-40B4-BE49-F238E27FC236}">
                  <a16:creationId xmlns:a16="http://schemas.microsoft.com/office/drawing/2014/main" id="{72E94B2C-D448-FC11-9197-DC66DD1CA184}"/>
                </a:ext>
              </a:extLst>
            </p:cNvPr>
            <p:cNvSpPr txBox="1"/>
            <p:nvPr/>
          </p:nvSpPr>
          <p:spPr>
            <a:xfrm rot="21480000">
              <a:off x="336655" y="7169444"/>
              <a:ext cx="10163850" cy="1020971"/>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Aptos" panose="020B0004020202020204" pitchFamily="34" charset="0"/>
                  <a:ea typeface="Poppins"/>
                  <a:cs typeface="Poppins Bold"/>
                  <a:sym typeface="Poppins Bold"/>
                </a:rPr>
                <a:t>4. Hệ thống xử lý đồ hoạ</a:t>
              </a:r>
              <a:endParaRPr lang="en-US" sz="3200" dirty="0">
                <a:solidFill>
                  <a:srgbClr val="FFFDFC"/>
                </a:solidFill>
                <a:latin typeface="Aptos" panose="020B0004020202020204" pitchFamily="34" charset="0"/>
                <a:ea typeface="Poppins"/>
                <a:cs typeface="Poppins"/>
                <a:sym typeface="Poppins"/>
              </a:endParaRPr>
            </a:p>
          </p:txBody>
        </p:sp>
      </p:grpSp>
      <p:grpSp>
        <p:nvGrpSpPr>
          <p:cNvPr id="29" name="Group 9">
            <a:extLst>
              <a:ext uri="{FF2B5EF4-FFF2-40B4-BE49-F238E27FC236}">
                <a16:creationId xmlns:a16="http://schemas.microsoft.com/office/drawing/2014/main" id="{11D5F9EA-7ED2-5714-1200-EC6C736F03BD}"/>
              </a:ext>
            </a:extLst>
          </p:cNvPr>
          <p:cNvGrpSpPr/>
          <p:nvPr/>
        </p:nvGrpSpPr>
        <p:grpSpPr>
          <a:xfrm>
            <a:off x="-9753599" y="12946126"/>
            <a:ext cx="8077200" cy="1341374"/>
            <a:chOff x="-3099427" y="6907082"/>
            <a:chExt cx="19256523" cy="1801941"/>
          </a:xfrm>
        </p:grpSpPr>
        <p:sp>
          <p:nvSpPr>
            <p:cNvPr id="30" name="Freeform 2">
              <a:extLst>
                <a:ext uri="{FF2B5EF4-FFF2-40B4-BE49-F238E27FC236}">
                  <a16:creationId xmlns:a16="http://schemas.microsoft.com/office/drawing/2014/main" id="{CF158000-B6B7-1120-46AA-12ED063C2DF8}"/>
                </a:ext>
              </a:extLst>
            </p:cNvPr>
            <p:cNvSpPr/>
            <p:nvPr/>
          </p:nvSpPr>
          <p:spPr>
            <a:xfrm>
              <a:off x="-3099427" y="6907082"/>
              <a:ext cx="19256523"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Aptos" panose="020B0004020202020204" pitchFamily="34" charset="0"/>
                <a:ea typeface="Poppins Bold"/>
                <a:cs typeface="Poppins" panose="00000500000000000000" pitchFamily="2" charset="0"/>
                <a:sym typeface="Poppins Bold"/>
              </a:endParaRPr>
            </a:p>
          </p:txBody>
        </p:sp>
        <p:sp>
          <p:nvSpPr>
            <p:cNvPr id="31" name="TextBox 30">
              <a:extLst>
                <a:ext uri="{FF2B5EF4-FFF2-40B4-BE49-F238E27FC236}">
                  <a16:creationId xmlns:a16="http://schemas.microsoft.com/office/drawing/2014/main" id="{96509640-3CA2-98D9-415A-3709CE09307D}"/>
                </a:ext>
              </a:extLst>
            </p:cNvPr>
            <p:cNvSpPr txBox="1"/>
            <p:nvPr/>
          </p:nvSpPr>
          <p:spPr>
            <a:xfrm rot="21480000">
              <a:off x="428144" y="7162150"/>
              <a:ext cx="14445823" cy="1020971"/>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Aptos" panose="020B0004020202020204" pitchFamily="34" charset="0"/>
                  <a:ea typeface="Poppins"/>
                  <a:cs typeface="Poppins Bold"/>
                  <a:sym typeface="Poppins Bold"/>
                </a:rPr>
                <a:t>5. Thiết kế chương trình ứng dụng</a:t>
              </a:r>
              <a:endParaRPr lang="en-US" sz="3200" dirty="0">
                <a:solidFill>
                  <a:srgbClr val="FFFDFC"/>
                </a:solidFill>
                <a:latin typeface="Aptos" panose="020B0004020202020204" pitchFamily="34" charset="0"/>
                <a:ea typeface="Poppins"/>
                <a:cs typeface="Poppins"/>
                <a:sym typeface="Poppins"/>
              </a:endParaRPr>
            </a:p>
          </p:txBody>
        </p:sp>
      </p:grpSp>
      <p:sp>
        <p:nvSpPr>
          <p:cNvPr id="32" name="Slide Number Placeholder 31" hidden="1">
            <a:extLst>
              <a:ext uri="{FF2B5EF4-FFF2-40B4-BE49-F238E27FC236}">
                <a16:creationId xmlns:a16="http://schemas.microsoft.com/office/drawing/2014/main" id="{50DDE69C-3C96-3C76-9498-88FFCF2AD8FC}"/>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21925300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8F384-B6B9-6E9A-7312-88EEB6D7CA87}"/>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B419397-2C7A-D266-EC8E-AA6E8B206D6A}"/>
              </a:ext>
            </a:extLst>
          </p:cNvPr>
          <p:cNvSpPr>
            <a:spLocks noGrp="1"/>
          </p:cNvSpPr>
          <p:nvPr>
            <p:ph type="sldNum" sz="quarter" idx="12"/>
          </p:nvPr>
        </p:nvSpPr>
        <p:spPr/>
        <p:txBody>
          <a:bodyPr/>
          <a:lstStyle/>
          <a:p>
            <a:fld id="{B6F15528-21DE-4FAA-801E-634DDDAF4B2B}" type="slidenum">
              <a:rPr lang="en-US" smtClean="0"/>
              <a:pPr/>
              <a:t>20</a:t>
            </a:fld>
            <a:endParaRPr lang="en-US"/>
          </a:p>
        </p:txBody>
      </p:sp>
      <p:grpSp>
        <p:nvGrpSpPr>
          <p:cNvPr id="23" name="!!Group 7">
            <a:extLst>
              <a:ext uri="{FF2B5EF4-FFF2-40B4-BE49-F238E27FC236}">
                <a16:creationId xmlns:a16="http://schemas.microsoft.com/office/drawing/2014/main" id="{E4BABA39-755B-A377-AD59-3DA6FDECC15A}"/>
              </a:ext>
            </a:extLst>
          </p:cNvPr>
          <p:cNvGrpSpPr/>
          <p:nvPr/>
        </p:nvGrpSpPr>
        <p:grpSpPr>
          <a:xfrm>
            <a:off x="-914233" y="38100"/>
            <a:ext cx="4801883" cy="1440491"/>
            <a:chOff x="-2761788" y="6795902"/>
            <a:chExt cx="10053942" cy="1935091"/>
          </a:xfrm>
        </p:grpSpPr>
        <p:sp>
          <p:nvSpPr>
            <p:cNvPr id="24" name="Freeform 2">
              <a:extLst>
                <a:ext uri="{FF2B5EF4-FFF2-40B4-BE49-F238E27FC236}">
                  <a16:creationId xmlns:a16="http://schemas.microsoft.com/office/drawing/2014/main" id="{63F9D9D8-A876-C3A0-7768-E3DF3E2EAEF0}"/>
                </a:ext>
              </a:extLst>
            </p:cNvPr>
            <p:cNvSpPr/>
            <p:nvPr/>
          </p:nvSpPr>
          <p:spPr>
            <a:xfrm rot="60000">
              <a:off x="-2761788" y="6881189"/>
              <a:ext cx="10053942"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BCD3F9D8-AC32-4B0E-E6D3-30BBC86FC67D}"/>
                </a:ext>
              </a:extLst>
            </p:cNvPr>
            <p:cNvSpPr txBox="1"/>
            <p:nvPr/>
          </p:nvSpPr>
          <p:spPr>
            <a:xfrm>
              <a:off x="-421246" y="6795902"/>
              <a:ext cx="7710364"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4.5 Text core</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2C086209-6C5E-DB9C-85F5-B30F0E35EF33}"/>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7BB3FCC1-18AC-6609-FB4B-4E5D795F970C}"/>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18BA17DC-F06C-4BAC-9300-3CED827B55CC}"/>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9" name="Picture 8" descr="A yellow and green rectangular object with black text&#10;&#10;Description automatically generated">
            <a:extLst>
              <a:ext uri="{FF2B5EF4-FFF2-40B4-BE49-F238E27FC236}">
                <a16:creationId xmlns:a16="http://schemas.microsoft.com/office/drawing/2014/main" id="{498A27EF-AFBC-47E9-1BF2-1056C7CC9466}"/>
              </a:ext>
            </a:extLst>
          </p:cNvPr>
          <p:cNvPicPr>
            <a:picLocks noChangeAspect="1"/>
          </p:cNvPicPr>
          <p:nvPr/>
        </p:nvPicPr>
        <p:blipFill>
          <a:blip r:embed="rId7"/>
          <a:stretch>
            <a:fillRect/>
          </a:stretch>
        </p:blipFill>
        <p:spPr>
          <a:xfrm>
            <a:off x="10820400" y="1225762"/>
            <a:ext cx="6851177" cy="4007547"/>
          </a:xfrm>
          <a:prstGeom prst="rect">
            <a:avLst/>
          </a:prstGeom>
        </p:spPr>
      </p:pic>
      <p:sp>
        <p:nvSpPr>
          <p:cNvPr id="10" name="TextBox 9">
            <a:extLst>
              <a:ext uri="{FF2B5EF4-FFF2-40B4-BE49-F238E27FC236}">
                <a16:creationId xmlns:a16="http://schemas.microsoft.com/office/drawing/2014/main" id="{806CB6A2-147D-BE60-271F-356A86BDE77A}"/>
              </a:ext>
            </a:extLst>
          </p:cNvPr>
          <p:cNvSpPr txBox="1"/>
          <p:nvPr/>
        </p:nvSpPr>
        <p:spPr>
          <a:xfrm>
            <a:off x="838199" y="2074060"/>
            <a:ext cx="6851177" cy="1815882"/>
          </a:xfrm>
          <a:prstGeom prst="rect">
            <a:avLst/>
          </a:prstGeom>
          <a:noFill/>
        </p:spPr>
        <p:txBody>
          <a:bodyPr wrap="square" rtlCol="0">
            <a:spAutoFit/>
          </a:bodyPr>
          <a:lstStyle/>
          <a:p>
            <a:pPr indent="712788" algn="just"/>
            <a:r>
              <a:rPr lang="en-US" sz="2800" dirty="0"/>
              <a:t>Text core chia màn hình ra thành một lưới có kích thước 80x60 ô, mỗi ô có kích thước 8x16 pixel để hiển thị các ký tự trong bảng mã ASCII lên trên màn hình máy tính.</a:t>
            </a:r>
          </a:p>
        </p:txBody>
      </p:sp>
      <p:pic>
        <p:nvPicPr>
          <p:cNvPr id="11" name="Picture 10" descr="A number on a grid&#10;&#10;Description automatically generated">
            <a:extLst>
              <a:ext uri="{FF2B5EF4-FFF2-40B4-BE49-F238E27FC236}">
                <a16:creationId xmlns:a16="http://schemas.microsoft.com/office/drawing/2014/main" id="{F48A5459-A943-579A-D2B5-A854C4BD8509}"/>
              </a:ext>
            </a:extLst>
          </p:cNvPr>
          <p:cNvPicPr>
            <a:picLocks noChangeAspect="1"/>
          </p:cNvPicPr>
          <p:nvPr/>
        </p:nvPicPr>
        <p:blipFill>
          <a:blip r:embed="rId8"/>
          <a:stretch>
            <a:fillRect/>
          </a:stretch>
        </p:blipFill>
        <p:spPr>
          <a:xfrm>
            <a:off x="3048000" y="4881457"/>
            <a:ext cx="2324388" cy="4430486"/>
          </a:xfrm>
          <a:prstGeom prst="rect">
            <a:avLst/>
          </a:prstGeom>
        </p:spPr>
      </p:pic>
      <p:pic>
        <p:nvPicPr>
          <p:cNvPr id="19" name="Graphic 18">
            <a:extLst>
              <a:ext uri="{FF2B5EF4-FFF2-40B4-BE49-F238E27FC236}">
                <a16:creationId xmlns:a16="http://schemas.microsoft.com/office/drawing/2014/main" id="{7FB02E9C-EA99-D92A-E83C-EA1B4AACB8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24627" y="6340143"/>
            <a:ext cx="7077173" cy="2971800"/>
          </a:xfrm>
          <a:prstGeom prst="rect">
            <a:avLst/>
          </a:prstGeom>
        </p:spPr>
      </p:pic>
      <p:sp>
        <p:nvSpPr>
          <p:cNvPr id="2" name="TextBox 1">
            <a:extLst>
              <a:ext uri="{FF2B5EF4-FFF2-40B4-BE49-F238E27FC236}">
                <a16:creationId xmlns:a16="http://schemas.microsoft.com/office/drawing/2014/main" id="{DAF40830-9118-153A-0322-F07A74536C1B}"/>
              </a:ext>
            </a:extLst>
          </p:cNvPr>
          <p:cNvSpPr txBox="1"/>
          <p:nvPr/>
        </p:nvSpPr>
        <p:spPr>
          <a:xfrm>
            <a:off x="13475296" y="5243758"/>
            <a:ext cx="1541384" cy="369332"/>
          </a:xfrm>
          <a:prstGeom prst="rect">
            <a:avLst/>
          </a:prstGeom>
          <a:noFill/>
        </p:spPr>
        <p:txBody>
          <a:bodyPr wrap="none" rtlCol="0">
            <a:spAutoFit/>
          </a:bodyPr>
          <a:lstStyle/>
          <a:p>
            <a:r>
              <a:rPr lang="en-US" i="1" dirty="0"/>
              <a:t>Khối </a:t>
            </a:r>
            <a:r>
              <a:rPr lang="en-US" i="1" dirty="0" err="1"/>
              <a:t>TextCore</a:t>
            </a:r>
            <a:endParaRPr lang="en-US" i="1" dirty="0"/>
          </a:p>
        </p:txBody>
      </p:sp>
      <p:sp>
        <p:nvSpPr>
          <p:cNvPr id="3" name="TextBox 2">
            <a:extLst>
              <a:ext uri="{FF2B5EF4-FFF2-40B4-BE49-F238E27FC236}">
                <a16:creationId xmlns:a16="http://schemas.microsoft.com/office/drawing/2014/main" id="{A8E90B99-4AA5-80FF-8806-7850EE90AB36}"/>
              </a:ext>
            </a:extLst>
          </p:cNvPr>
          <p:cNvSpPr txBox="1"/>
          <p:nvPr/>
        </p:nvSpPr>
        <p:spPr>
          <a:xfrm>
            <a:off x="12026088" y="9311943"/>
            <a:ext cx="1474250" cy="369332"/>
          </a:xfrm>
          <a:prstGeom prst="rect">
            <a:avLst/>
          </a:prstGeom>
          <a:noFill/>
        </p:spPr>
        <p:txBody>
          <a:bodyPr wrap="none" rtlCol="0">
            <a:spAutoFit/>
          </a:bodyPr>
          <a:lstStyle/>
          <a:p>
            <a:r>
              <a:rPr lang="en-US" i="1" dirty="0"/>
              <a:t>Lớp </a:t>
            </a:r>
            <a:r>
              <a:rPr lang="en-US" i="1" dirty="0" err="1"/>
              <a:t>TextCore</a:t>
            </a:r>
            <a:endParaRPr lang="en-US" i="1" dirty="0"/>
          </a:p>
        </p:txBody>
      </p:sp>
      <p:sp>
        <p:nvSpPr>
          <p:cNvPr id="4" name="TextBox 3">
            <a:extLst>
              <a:ext uri="{FF2B5EF4-FFF2-40B4-BE49-F238E27FC236}">
                <a16:creationId xmlns:a16="http://schemas.microsoft.com/office/drawing/2014/main" id="{7974E454-2AB4-5374-E688-085FCA19ECF1}"/>
              </a:ext>
            </a:extLst>
          </p:cNvPr>
          <p:cNvSpPr txBox="1"/>
          <p:nvPr/>
        </p:nvSpPr>
        <p:spPr>
          <a:xfrm>
            <a:off x="3190586" y="9246695"/>
            <a:ext cx="2029402" cy="369332"/>
          </a:xfrm>
          <a:prstGeom prst="rect">
            <a:avLst/>
          </a:prstGeom>
          <a:noFill/>
        </p:spPr>
        <p:txBody>
          <a:bodyPr wrap="none" rtlCol="0">
            <a:spAutoFit/>
          </a:bodyPr>
          <a:lstStyle/>
          <a:p>
            <a:pPr algn="ctr"/>
            <a:r>
              <a:rPr lang="en-US" i="1" dirty="0"/>
              <a:t>Bitmap của ký tự A</a:t>
            </a:r>
          </a:p>
        </p:txBody>
      </p:sp>
    </p:spTree>
    <p:extLst>
      <p:ext uri="{BB962C8B-B14F-4D97-AF65-F5344CB8AC3E}">
        <p14:creationId xmlns:p14="http://schemas.microsoft.com/office/powerpoint/2010/main" val="281670667"/>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93E75-1975-18DA-84E6-69ABAC7326AE}"/>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A96ACBDE-049F-D90D-C6D0-BB9597C71972}"/>
              </a:ext>
            </a:extLst>
          </p:cNvPr>
          <p:cNvSpPr>
            <a:spLocks noGrp="1"/>
          </p:cNvSpPr>
          <p:nvPr>
            <p:ph type="sldNum" sz="quarter" idx="12"/>
          </p:nvPr>
        </p:nvSpPr>
        <p:spPr/>
        <p:txBody>
          <a:bodyPr/>
          <a:lstStyle/>
          <a:p>
            <a:fld id="{B6F15528-21DE-4FAA-801E-634DDDAF4B2B}" type="slidenum">
              <a:rPr lang="en-US" smtClean="0"/>
              <a:pPr/>
              <a:t>21</a:t>
            </a:fld>
            <a:endParaRPr lang="en-US"/>
          </a:p>
        </p:txBody>
      </p:sp>
      <p:grpSp>
        <p:nvGrpSpPr>
          <p:cNvPr id="23" name="!!Group 7">
            <a:extLst>
              <a:ext uri="{FF2B5EF4-FFF2-40B4-BE49-F238E27FC236}">
                <a16:creationId xmlns:a16="http://schemas.microsoft.com/office/drawing/2014/main" id="{0EA33A3E-EE26-8852-9F11-403DD9366CC8}"/>
              </a:ext>
            </a:extLst>
          </p:cNvPr>
          <p:cNvGrpSpPr/>
          <p:nvPr/>
        </p:nvGrpSpPr>
        <p:grpSpPr>
          <a:xfrm>
            <a:off x="-914407" y="38100"/>
            <a:ext cx="7239007" cy="1440491"/>
            <a:chOff x="-2762152" y="6795902"/>
            <a:chExt cx="15156670" cy="1935091"/>
          </a:xfrm>
        </p:grpSpPr>
        <p:sp>
          <p:nvSpPr>
            <p:cNvPr id="24" name="Freeform 2">
              <a:extLst>
                <a:ext uri="{FF2B5EF4-FFF2-40B4-BE49-F238E27FC236}">
                  <a16:creationId xmlns:a16="http://schemas.microsoft.com/office/drawing/2014/main" id="{9D3AC8F3-CD5A-9E80-D9AB-A8B0F5F5E487}"/>
                </a:ext>
              </a:extLst>
            </p:cNvPr>
            <p:cNvSpPr/>
            <p:nvPr/>
          </p:nvSpPr>
          <p:spPr>
            <a:xfrm rot="60000">
              <a:off x="-2762152" y="6907966"/>
              <a:ext cx="14836739"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FCEB2D32-2F01-996A-9FEF-7D9550BF7457}"/>
                </a:ext>
              </a:extLst>
            </p:cNvPr>
            <p:cNvSpPr txBox="1"/>
            <p:nvPr/>
          </p:nvSpPr>
          <p:spPr>
            <a:xfrm>
              <a:off x="-421246" y="6795902"/>
              <a:ext cx="12815764"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4.6 Khối bộ đệm khung</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689EAB23-9E11-44C4-A4E0-6CBA31CB7A0A}"/>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37E62812-D8F7-9D87-F136-E3BA66F392C3}"/>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8E0445C-31F1-AD17-DB82-5CAB4A2ACFE9}"/>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4" name="Graphic 3">
            <a:extLst>
              <a:ext uri="{FF2B5EF4-FFF2-40B4-BE49-F238E27FC236}">
                <a16:creationId xmlns:a16="http://schemas.microsoft.com/office/drawing/2014/main" id="{1040AF3C-F667-5273-8F21-28EB0D3716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10800" y="2945368"/>
            <a:ext cx="6805789" cy="5943600"/>
          </a:xfrm>
          <a:prstGeom prst="rect">
            <a:avLst/>
          </a:prstGeom>
        </p:spPr>
      </p:pic>
      <p:pic>
        <p:nvPicPr>
          <p:cNvPr id="8" name="Picture 7" descr="A yellow and green rectangular box with black text&#10;&#10;Description automatically generated">
            <a:extLst>
              <a:ext uri="{FF2B5EF4-FFF2-40B4-BE49-F238E27FC236}">
                <a16:creationId xmlns:a16="http://schemas.microsoft.com/office/drawing/2014/main" id="{9B29EA4D-B3E1-D530-FFFD-7281A3C3EB1C}"/>
              </a:ext>
            </a:extLst>
          </p:cNvPr>
          <p:cNvPicPr>
            <a:picLocks noChangeAspect="1"/>
          </p:cNvPicPr>
          <p:nvPr/>
        </p:nvPicPr>
        <p:blipFill>
          <a:blip r:embed="rId9"/>
          <a:stretch>
            <a:fillRect/>
          </a:stretch>
        </p:blipFill>
        <p:spPr>
          <a:xfrm>
            <a:off x="263844" y="5295900"/>
            <a:ext cx="8422956" cy="4114800"/>
          </a:xfrm>
          <a:prstGeom prst="rect">
            <a:avLst/>
          </a:prstGeom>
        </p:spPr>
      </p:pic>
      <p:sp>
        <p:nvSpPr>
          <p:cNvPr id="2" name="TextBox 1">
            <a:extLst>
              <a:ext uri="{FF2B5EF4-FFF2-40B4-BE49-F238E27FC236}">
                <a16:creationId xmlns:a16="http://schemas.microsoft.com/office/drawing/2014/main" id="{727F412F-9764-EE29-431C-D897DE720B92}"/>
              </a:ext>
            </a:extLst>
          </p:cNvPr>
          <p:cNvSpPr txBox="1"/>
          <p:nvPr/>
        </p:nvSpPr>
        <p:spPr>
          <a:xfrm>
            <a:off x="701794" y="1828783"/>
            <a:ext cx="8442205" cy="3108543"/>
          </a:xfrm>
          <a:prstGeom prst="rect">
            <a:avLst/>
          </a:prstGeom>
          <a:noFill/>
        </p:spPr>
        <p:txBody>
          <a:bodyPr wrap="square" rtlCol="0">
            <a:spAutoFit/>
          </a:bodyPr>
          <a:lstStyle/>
          <a:p>
            <a:pPr indent="712788" algn="just"/>
            <a:r>
              <a:rPr lang="vi-VN" sz="2800" dirty="0"/>
              <a:t>Khối bộ đệm khung có chức năng lưu trữ và cho phép vi xử lý thao tác với tất các điểm ảnh có trong một khung hình</a:t>
            </a:r>
            <a:r>
              <a:rPr lang="en-US" sz="2800" dirty="0"/>
              <a:t> trước khi chúng được hiển thị lên trên màn hình máy tính. Do hạn chế về bộ nhớ của bo mạch Arty A7, bộ đệm khung sẽ chỉ sử dụng một bit dữ liệu để đại diện cho một điểm ảnh hiển thị ở trên màn hình.</a:t>
            </a:r>
          </a:p>
        </p:txBody>
      </p:sp>
      <p:sp>
        <p:nvSpPr>
          <p:cNvPr id="3" name="TextBox 2">
            <a:extLst>
              <a:ext uri="{FF2B5EF4-FFF2-40B4-BE49-F238E27FC236}">
                <a16:creationId xmlns:a16="http://schemas.microsoft.com/office/drawing/2014/main" id="{1B4F9C2A-BFCB-FDD4-8C94-ECEDEA3F3058}"/>
              </a:ext>
            </a:extLst>
          </p:cNvPr>
          <p:cNvSpPr txBox="1"/>
          <p:nvPr/>
        </p:nvSpPr>
        <p:spPr>
          <a:xfrm>
            <a:off x="12753138" y="8888968"/>
            <a:ext cx="1721112" cy="369332"/>
          </a:xfrm>
          <a:prstGeom prst="rect">
            <a:avLst/>
          </a:prstGeom>
          <a:noFill/>
        </p:spPr>
        <p:txBody>
          <a:bodyPr wrap="none" rtlCol="0">
            <a:spAutoFit/>
          </a:bodyPr>
          <a:lstStyle/>
          <a:p>
            <a:r>
              <a:rPr lang="en-US" i="1" dirty="0"/>
              <a:t>Lớp </a:t>
            </a:r>
            <a:r>
              <a:rPr lang="en-US" i="1" dirty="0" err="1"/>
              <a:t>FrameCore</a:t>
            </a:r>
            <a:endParaRPr lang="en-US" i="1" dirty="0"/>
          </a:p>
        </p:txBody>
      </p:sp>
      <p:sp>
        <p:nvSpPr>
          <p:cNvPr id="9" name="TextBox 8">
            <a:extLst>
              <a:ext uri="{FF2B5EF4-FFF2-40B4-BE49-F238E27FC236}">
                <a16:creationId xmlns:a16="http://schemas.microsoft.com/office/drawing/2014/main" id="{DAB30742-B322-8601-6913-5DADD50A85CA}"/>
              </a:ext>
            </a:extLst>
          </p:cNvPr>
          <p:cNvSpPr txBox="1"/>
          <p:nvPr/>
        </p:nvSpPr>
        <p:spPr>
          <a:xfrm>
            <a:off x="3582706" y="9410700"/>
            <a:ext cx="1785232" cy="369332"/>
          </a:xfrm>
          <a:prstGeom prst="rect">
            <a:avLst/>
          </a:prstGeom>
          <a:noFill/>
        </p:spPr>
        <p:txBody>
          <a:bodyPr wrap="none" rtlCol="0">
            <a:spAutoFit/>
          </a:bodyPr>
          <a:lstStyle/>
          <a:p>
            <a:r>
              <a:rPr lang="en-US" i="1" dirty="0"/>
              <a:t>Khối </a:t>
            </a:r>
            <a:r>
              <a:rPr lang="en-US" i="1" dirty="0" err="1"/>
              <a:t>FrameCore</a:t>
            </a:r>
            <a:endParaRPr lang="en-US" i="1" dirty="0"/>
          </a:p>
        </p:txBody>
      </p:sp>
    </p:spTree>
    <p:extLst>
      <p:ext uri="{BB962C8B-B14F-4D97-AF65-F5344CB8AC3E}">
        <p14:creationId xmlns:p14="http://schemas.microsoft.com/office/powerpoint/2010/main" val="1707378423"/>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7FCC17EC-73B9-B478-4737-24009831B0AD}"/>
            </a:ext>
          </a:extLst>
        </p:cNvPr>
        <p:cNvGrpSpPr/>
        <p:nvPr/>
      </p:nvGrpSpPr>
      <p:grpSpPr>
        <a:xfrm>
          <a:off x="0" y="0"/>
          <a:ext cx="0" cy="0"/>
          <a:chOff x="0" y="0"/>
          <a:chExt cx="0" cy="0"/>
        </a:xfrm>
      </p:grpSpPr>
      <p:pic>
        <p:nvPicPr>
          <p:cNvPr id="6" name="Picture 5" descr="A screen shot of a game&#10;&#10;Description automatically generated">
            <a:extLst>
              <a:ext uri="{FF2B5EF4-FFF2-40B4-BE49-F238E27FC236}">
                <a16:creationId xmlns:a16="http://schemas.microsoft.com/office/drawing/2014/main" id="{C786F3AD-A772-D9CA-168A-F9137589B8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8" t="2854" r="1279" b="5125"/>
          <a:stretch/>
        </p:blipFill>
        <p:spPr bwMode="auto">
          <a:xfrm rot="9437199">
            <a:off x="19974397" y="1838067"/>
            <a:ext cx="522488" cy="379415"/>
          </a:xfrm>
          <a:prstGeom prst="rect">
            <a:avLst/>
          </a:prstGeom>
          <a:noFill/>
          <a:ln>
            <a:noFill/>
          </a:ln>
          <a:extLst>
            <a:ext uri="{53640926-AAD7-44D8-BBD7-CCE9431645EC}">
              <a14:shadowObscured xmlns:a14="http://schemas.microsoft.com/office/drawing/2010/main"/>
            </a:ext>
          </a:extLst>
        </p:spPr>
      </p:pic>
      <p:grpSp>
        <p:nvGrpSpPr>
          <p:cNvPr id="17" name="!!Group 7">
            <a:extLst>
              <a:ext uri="{FF2B5EF4-FFF2-40B4-BE49-F238E27FC236}">
                <a16:creationId xmlns:a16="http://schemas.microsoft.com/office/drawing/2014/main" id="{3D1F7B10-2A1A-F390-FC50-B0C89B2EDF92}"/>
              </a:ext>
            </a:extLst>
          </p:cNvPr>
          <p:cNvGrpSpPr/>
          <p:nvPr/>
        </p:nvGrpSpPr>
        <p:grpSpPr>
          <a:xfrm rot="20942839">
            <a:off x="-2592319" y="2226868"/>
            <a:ext cx="22924580" cy="4771416"/>
            <a:chOff x="-2762138" y="4995614"/>
            <a:chExt cx="25233413" cy="6409711"/>
          </a:xfrm>
        </p:grpSpPr>
        <p:sp>
          <p:nvSpPr>
            <p:cNvPr id="18" name="Freeform 2">
              <a:extLst>
                <a:ext uri="{FF2B5EF4-FFF2-40B4-BE49-F238E27FC236}">
                  <a16:creationId xmlns:a16="http://schemas.microsoft.com/office/drawing/2014/main" id="{F289C14D-C591-C58F-EF8C-5305ED626690}"/>
                </a:ext>
              </a:extLst>
            </p:cNvPr>
            <p:cNvSpPr/>
            <p:nvPr/>
          </p:nvSpPr>
          <p:spPr>
            <a:xfrm>
              <a:off x="-2762138" y="4995614"/>
              <a:ext cx="25233413"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62E1F86F-3060-8ADB-61BD-41E6E5C44137}"/>
                </a:ext>
              </a:extLst>
            </p:cNvPr>
            <p:cNvSpPr txBox="1"/>
            <p:nvPr/>
          </p:nvSpPr>
          <p:spPr>
            <a:xfrm rot="21480000">
              <a:off x="-481690" y="6976651"/>
              <a:ext cx="21252234" cy="2000081"/>
            </a:xfrm>
            <a:prstGeom prst="rect">
              <a:avLst/>
            </a:prstGeom>
            <a:noFill/>
          </p:spPr>
          <p:txBody>
            <a:bodyPr wrap="square" rtlCol="0">
              <a:spAutoFit/>
            </a:bodyPr>
            <a:lstStyle/>
            <a:p>
              <a:pPr algn="ctr">
                <a:lnSpc>
                  <a:spcPct val="150000"/>
                </a:lnSpc>
                <a:spcBef>
                  <a:spcPct val="0"/>
                </a:spcBef>
              </a:pPr>
              <a:r>
                <a:rPr lang="en-US" sz="6600" dirty="0">
                  <a:solidFill>
                    <a:srgbClr val="FFFDFC"/>
                  </a:solidFill>
                  <a:latin typeface="Bungee" panose="020B0604020202020204" charset="0"/>
                  <a:ea typeface="Poppins"/>
                  <a:cs typeface="Poppins Bold"/>
                  <a:sym typeface="Poppins Bold"/>
                </a:rPr>
                <a:t> 5. Thiết kế chương trình ứng dụng</a:t>
              </a:r>
              <a:endParaRPr lang="en-US" sz="66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9314AB99-9F35-CB0A-79E5-4F84E13FA070}"/>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5CDD4722-548E-B8F7-F172-9A0E7115C6D3}"/>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85EDF786-A095-BEE8-0171-5D73DFFF195B}"/>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EDF3057A-4EF4-96D2-D77E-704AD837163E}"/>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2" name="Picture 1">
            <a:extLst>
              <a:ext uri="{FF2B5EF4-FFF2-40B4-BE49-F238E27FC236}">
                <a16:creationId xmlns:a16="http://schemas.microsoft.com/office/drawing/2014/main" id="{DB9BAE78-AEE9-B109-8A71-3C41D647D2CB}"/>
              </a:ext>
            </a:extLst>
          </p:cNvPr>
          <p:cNvPicPr>
            <a:picLocks noChangeAspect="1"/>
          </p:cNvPicPr>
          <p:nvPr/>
        </p:nvPicPr>
        <p:blipFill>
          <a:blip r:embed="rId9" cstate="print">
            <a:extLst>
              <a:ext uri="{28A0092B-C50C-407E-A947-70E740481C1C}">
                <a14:useLocalDpi xmlns:a14="http://schemas.microsoft.com/office/drawing/2010/main" val="0"/>
              </a:ext>
            </a:extLst>
          </a:blip>
          <a:srcRect t="49587"/>
          <a:stretch/>
        </p:blipFill>
        <p:spPr bwMode="auto">
          <a:xfrm rot="11326102">
            <a:off x="-7743742" y="8819872"/>
            <a:ext cx="1162295" cy="433333"/>
          </a:xfrm>
          <a:prstGeom prst="rect">
            <a:avLst/>
          </a:prstGeom>
          <a:noFill/>
          <a:ln>
            <a:noFill/>
          </a:ln>
        </p:spPr>
      </p:pic>
      <p:pic>
        <p:nvPicPr>
          <p:cNvPr id="7" name="Picture 6" descr="A screenshot of a computer message&#10;&#10;Description automatically generated">
            <a:extLst>
              <a:ext uri="{FF2B5EF4-FFF2-40B4-BE49-F238E27FC236}">
                <a16:creationId xmlns:a16="http://schemas.microsoft.com/office/drawing/2014/main" id="{6A11AD1C-1200-48F1-9C2C-289D14D7ACF1}"/>
              </a:ext>
            </a:extLst>
          </p:cNvPr>
          <p:cNvPicPr>
            <a:picLocks noChangeAspect="1"/>
          </p:cNvPicPr>
          <p:nvPr/>
        </p:nvPicPr>
        <p:blipFill>
          <a:blip r:embed="rId10"/>
          <a:stretch>
            <a:fillRect/>
          </a:stretch>
        </p:blipFill>
        <p:spPr>
          <a:xfrm rot="11326102">
            <a:off x="-8153400" y="5143500"/>
            <a:ext cx="1348666" cy="629740"/>
          </a:xfrm>
          <a:prstGeom prst="rect">
            <a:avLst/>
          </a:prstGeom>
        </p:spPr>
      </p:pic>
    </p:spTree>
    <p:extLst>
      <p:ext uri="{BB962C8B-B14F-4D97-AF65-F5344CB8AC3E}">
        <p14:creationId xmlns:p14="http://schemas.microsoft.com/office/powerpoint/2010/main" val="707649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F8A42-43F9-080F-24A3-BC8096D3EF01}"/>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D5A2A140-74F3-3CF1-8C46-744F8551FFF5}"/>
              </a:ext>
            </a:extLst>
          </p:cNvPr>
          <p:cNvSpPr>
            <a:spLocks noGrp="1"/>
          </p:cNvSpPr>
          <p:nvPr>
            <p:ph type="sldNum" sz="quarter" idx="12"/>
          </p:nvPr>
        </p:nvSpPr>
        <p:spPr/>
        <p:txBody>
          <a:bodyPr/>
          <a:lstStyle/>
          <a:p>
            <a:fld id="{B6F15528-21DE-4FAA-801E-634DDDAF4B2B}" type="slidenum">
              <a:rPr lang="en-US" smtClean="0"/>
              <a:pPr/>
              <a:t>23</a:t>
            </a:fld>
            <a:endParaRPr lang="en-US"/>
          </a:p>
        </p:txBody>
      </p:sp>
      <p:grpSp>
        <p:nvGrpSpPr>
          <p:cNvPr id="23" name="!!Group 7">
            <a:extLst>
              <a:ext uri="{FF2B5EF4-FFF2-40B4-BE49-F238E27FC236}">
                <a16:creationId xmlns:a16="http://schemas.microsoft.com/office/drawing/2014/main" id="{68FB1010-0870-F135-ED47-EB87296651F1}"/>
              </a:ext>
            </a:extLst>
          </p:cNvPr>
          <p:cNvGrpSpPr/>
          <p:nvPr/>
        </p:nvGrpSpPr>
        <p:grpSpPr>
          <a:xfrm>
            <a:off x="-914486" y="38100"/>
            <a:ext cx="8305886" cy="1440491"/>
            <a:chOff x="-2762318" y="6795902"/>
            <a:chExt cx="17390449" cy="1935091"/>
          </a:xfrm>
        </p:grpSpPr>
        <p:sp>
          <p:nvSpPr>
            <p:cNvPr id="24" name="Freeform 2">
              <a:extLst>
                <a:ext uri="{FF2B5EF4-FFF2-40B4-BE49-F238E27FC236}">
                  <a16:creationId xmlns:a16="http://schemas.microsoft.com/office/drawing/2014/main" id="{5A0FFFC6-99F6-9793-9280-1C4B2170786C}"/>
                </a:ext>
              </a:extLst>
            </p:cNvPr>
            <p:cNvSpPr/>
            <p:nvPr/>
          </p:nvSpPr>
          <p:spPr>
            <a:xfrm rot="60000">
              <a:off x="-2762318" y="6919986"/>
              <a:ext cx="16984131"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2DBF172F-5C8D-39F7-5C37-92490E84AD21}"/>
                </a:ext>
              </a:extLst>
            </p:cNvPr>
            <p:cNvSpPr txBox="1"/>
            <p:nvPr/>
          </p:nvSpPr>
          <p:spPr>
            <a:xfrm>
              <a:off x="-421246" y="6795902"/>
              <a:ext cx="15049377"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5.1 Chương trình ứng dụng</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12651F9F-2152-417A-E3DD-D898BDA0790A}"/>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A95D80CD-AB0A-843B-3B1B-E710A7484E9E}"/>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B3292B9C-724C-0FB8-25D7-DC777B00DBBD}"/>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3" name="Picture 2" descr="A screen shot of a game&#10;&#10;Description automatically generated">
            <a:extLst>
              <a:ext uri="{FF2B5EF4-FFF2-40B4-BE49-F238E27FC236}">
                <a16:creationId xmlns:a16="http://schemas.microsoft.com/office/drawing/2014/main" id="{6CD3B7CB-1C12-4BC5-A8F9-BE16594794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08" t="2854" r="1279" b="5125"/>
          <a:stretch/>
        </p:blipFill>
        <p:spPr bwMode="auto">
          <a:xfrm>
            <a:off x="7391400" y="1739735"/>
            <a:ext cx="10283544" cy="7467600"/>
          </a:xfrm>
          <a:prstGeom prst="rect">
            <a:avLst/>
          </a:prstGeom>
          <a:noFill/>
          <a:ln>
            <a:noFill/>
          </a:ln>
          <a:extLst>
            <a:ext uri="{53640926-AAD7-44D8-BBD7-CCE9431645EC}">
              <a14:shadowObscured xmlns:a14="http://schemas.microsoft.com/office/drawing/2010/main"/>
            </a:ext>
          </a:extLst>
        </p:spPr>
      </p:pic>
      <p:pic>
        <p:nvPicPr>
          <p:cNvPr id="8" name="Picture 7" descr="A screenshot of a computer message&#10;&#10;Description automatically generated">
            <a:extLst>
              <a:ext uri="{FF2B5EF4-FFF2-40B4-BE49-F238E27FC236}">
                <a16:creationId xmlns:a16="http://schemas.microsoft.com/office/drawing/2014/main" id="{E92D225A-CF7E-DC45-3AC7-1CBF2350C0E9}"/>
              </a:ext>
            </a:extLst>
          </p:cNvPr>
          <p:cNvPicPr>
            <a:picLocks noChangeAspect="1"/>
          </p:cNvPicPr>
          <p:nvPr/>
        </p:nvPicPr>
        <p:blipFill>
          <a:blip r:embed="rId8"/>
          <a:stretch>
            <a:fillRect/>
          </a:stretch>
        </p:blipFill>
        <p:spPr>
          <a:xfrm>
            <a:off x="564144" y="1714500"/>
            <a:ext cx="5928944" cy="2768435"/>
          </a:xfrm>
          <a:prstGeom prst="rect">
            <a:avLst/>
          </a:prstGeom>
        </p:spPr>
      </p:pic>
      <p:pic>
        <p:nvPicPr>
          <p:cNvPr id="2" name="Picture 1">
            <a:extLst>
              <a:ext uri="{FF2B5EF4-FFF2-40B4-BE49-F238E27FC236}">
                <a16:creationId xmlns:a16="http://schemas.microsoft.com/office/drawing/2014/main" id="{0D5B2E66-330B-9D40-408A-F796A89AB483}"/>
              </a:ext>
            </a:extLst>
          </p:cNvPr>
          <p:cNvPicPr>
            <a:picLocks noChangeAspect="1"/>
          </p:cNvPicPr>
          <p:nvPr/>
        </p:nvPicPr>
        <p:blipFill>
          <a:blip r:embed="rId9"/>
          <a:stretch>
            <a:fillRect/>
          </a:stretch>
        </p:blipFill>
        <p:spPr>
          <a:xfrm rot="13040447">
            <a:off x="-7225714" y="937091"/>
            <a:ext cx="2412562" cy="1940262"/>
          </a:xfrm>
          <a:prstGeom prst="rect">
            <a:avLst/>
          </a:prstGeom>
        </p:spPr>
      </p:pic>
      <p:pic>
        <p:nvPicPr>
          <p:cNvPr id="9" name="Picture 8">
            <a:extLst>
              <a:ext uri="{FF2B5EF4-FFF2-40B4-BE49-F238E27FC236}">
                <a16:creationId xmlns:a16="http://schemas.microsoft.com/office/drawing/2014/main" id="{343D5751-EB61-5EDE-2B9D-F90BB7E4B9CB}"/>
              </a:ext>
            </a:extLst>
          </p:cNvPr>
          <p:cNvPicPr>
            <a:picLocks noChangeAspect="1"/>
          </p:cNvPicPr>
          <p:nvPr/>
        </p:nvPicPr>
        <p:blipFill>
          <a:blip r:embed="rId10"/>
          <a:stretch>
            <a:fillRect/>
          </a:stretch>
        </p:blipFill>
        <p:spPr>
          <a:xfrm rot="9007327">
            <a:off x="20267688" y="463978"/>
            <a:ext cx="4188434" cy="2029224"/>
          </a:xfrm>
          <a:prstGeom prst="rect">
            <a:avLst/>
          </a:prstGeom>
        </p:spPr>
      </p:pic>
      <p:sp>
        <p:nvSpPr>
          <p:cNvPr id="12" name="TextBox 11">
            <a:extLst>
              <a:ext uri="{FF2B5EF4-FFF2-40B4-BE49-F238E27FC236}">
                <a16:creationId xmlns:a16="http://schemas.microsoft.com/office/drawing/2014/main" id="{1C620551-F617-5F39-C41C-9BF47BE43309}"/>
              </a:ext>
            </a:extLst>
          </p:cNvPr>
          <p:cNvSpPr txBox="1"/>
          <p:nvPr/>
        </p:nvSpPr>
        <p:spPr>
          <a:xfrm>
            <a:off x="11573069" y="9269968"/>
            <a:ext cx="1920206" cy="369332"/>
          </a:xfrm>
          <a:prstGeom prst="rect">
            <a:avLst/>
          </a:prstGeom>
          <a:noFill/>
        </p:spPr>
        <p:txBody>
          <a:bodyPr wrap="none" rtlCol="0">
            <a:spAutoFit/>
          </a:bodyPr>
          <a:lstStyle/>
          <a:p>
            <a:r>
              <a:rPr lang="en-US" i="1" dirty="0"/>
              <a:t>Trò chơi phá gạch</a:t>
            </a:r>
          </a:p>
        </p:txBody>
      </p:sp>
      <p:sp>
        <p:nvSpPr>
          <p:cNvPr id="13" name="TextBox 12">
            <a:extLst>
              <a:ext uri="{FF2B5EF4-FFF2-40B4-BE49-F238E27FC236}">
                <a16:creationId xmlns:a16="http://schemas.microsoft.com/office/drawing/2014/main" id="{5E4344D1-4A14-9FFE-A469-369FC4512AC8}"/>
              </a:ext>
            </a:extLst>
          </p:cNvPr>
          <p:cNvSpPr txBox="1"/>
          <p:nvPr/>
        </p:nvSpPr>
        <p:spPr>
          <a:xfrm>
            <a:off x="2182805" y="4469368"/>
            <a:ext cx="2659446" cy="369332"/>
          </a:xfrm>
          <a:prstGeom prst="rect">
            <a:avLst/>
          </a:prstGeom>
          <a:noFill/>
        </p:spPr>
        <p:txBody>
          <a:bodyPr wrap="none" rtlCol="0">
            <a:spAutoFit/>
          </a:bodyPr>
          <a:lstStyle/>
          <a:p>
            <a:r>
              <a:rPr lang="en-US" i="1" dirty="0"/>
              <a:t>Dữ liệu gửi/nhận từ UART</a:t>
            </a:r>
          </a:p>
        </p:txBody>
      </p:sp>
      <p:sp>
        <p:nvSpPr>
          <p:cNvPr id="14" name="TextBox 13">
            <a:extLst>
              <a:ext uri="{FF2B5EF4-FFF2-40B4-BE49-F238E27FC236}">
                <a16:creationId xmlns:a16="http://schemas.microsoft.com/office/drawing/2014/main" id="{9EBEA8E7-C4DB-36EC-F523-C7458F845C5A}"/>
              </a:ext>
            </a:extLst>
          </p:cNvPr>
          <p:cNvSpPr txBox="1"/>
          <p:nvPr/>
        </p:nvSpPr>
        <p:spPr>
          <a:xfrm>
            <a:off x="949288" y="9258300"/>
            <a:ext cx="5158656" cy="369332"/>
          </a:xfrm>
          <a:prstGeom prst="rect">
            <a:avLst/>
          </a:prstGeom>
          <a:noFill/>
        </p:spPr>
        <p:txBody>
          <a:bodyPr wrap="none" rtlCol="0">
            <a:spAutoFit/>
          </a:bodyPr>
          <a:lstStyle/>
          <a:p>
            <a:r>
              <a:rPr lang="en-US" i="1" dirty="0"/>
              <a:t>Màn hình LCD được kiết nối với </a:t>
            </a:r>
            <a:r>
              <a:rPr lang="en-US" i="1" dirty="0" err="1"/>
              <a:t>FPro</a:t>
            </a:r>
            <a:r>
              <a:rPr lang="en-US" i="1" dirty="0"/>
              <a:t> thông qua I2C</a:t>
            </a:r>
          </a:p>
        </p:txBody>
      </p:sp>
      <p:pic>
        <p:nvPicPr>
          <p:cNvPr id="15" name="Picture 14">
            <a:extLst>
              <a:ext uri="{FF2B5EF4-FFF2-40B4-BE49-F238E27FC236}">
                <a16:creationId xmlns:a16="http://schemas.microsoft.com/office/drawing/2014/main" id="{30AEABA5-1734-5496-C2EB-C99C0D345F0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3045" y="5448300"/>
            <a:ext cx="5071143" cy="3750309"/>
          </a:xfrm>
          <a:prstGeom prst="rect">
            <a:avLst/>
          </a:prstGeom>
          <a:noFill/>
          <a:ln>
            <a:noFill/>
          </a:ln>
        </p:spPr>
      </p:pic>
    </p:spTree>
    <p:extLst>
      <p:ext uri="{BB962C8B-B14F-4D97-AF65-F5344CB8AC3E}">
        <p14:creationId xmlns:p14="http://schemas.microsoft.com/office/powerpoint/2010/main" val="1678336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680D4-2E0C-CF5C-8BFF-5CADD427F4C4}"/>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9B97F168-3EA2-C5DC-8A25-4643C1CB4D24}"/>
              </a:ext>
            </a:extLst>
          </p:cNvPr>
          <p:cNvSpPr>
            <a:spLocks noGrp="1"/>
          </p:cNvSpPr>
          <p:nvPr>
            <p:ph type="sldNum" sz="quarter" idx="12"/>
          </p:nvPr>
        </p:nvSpPr>
        <p:spPr/>
        <p:txBody>
          <a:bodyPr/>
          <a:lstStyle/>
          <a:p>
            <a:fld id="{B6F15528-21DE-4FAA-801E-634DDDAF4B2B}" type="slidenum">
              <a:rPr lang="en-US" smtClean="0"/>
              <a:pPr/>
              <a:t>24</a:t>
            </a:fld>
            <a:endParaRPr lang="en-US"/>
          </a:p>
        </p:txBody>
      </p:sp>
      <p:grpSp>
        <p:nvGrpSpPr>
          <p:cNvPr id="23" name="!!Group 7">
            <a:extLst>
              <a:ext uri="{FF2B5EF4-FFF2-40B4-BE49-F238E27FC236}">
                <a16:creationId xmlns:a16="http://schemas.microsoft.com/office/drawing/2014/main" id="{EFBDDCF1-D062-E65F-31C3-93A397C5F378}"/>
              </a:ext>
            </a:extLst>
          </p:cNvPr>
          <p:cNvGrpSpPr/>
          <p:nvPr/>
        </p:nvGrpSpPr>
        <p:grpSpPr>
          <a:xfrm>
            <a:off x="-914402" y="38100"/>
            <a:ext cx="8305802" cy="1440491"/>
            <a:chOff x="-2762141" y="6795902"/>
            <a:chExt cx="17390271" cy="1935091"/>
          </a:xfrm>
        </p:grpSpPr>
        <p:sp>
          <p:nvSpPr>
            <p:cNvPr id="24" name="Freeform 2">
              <a:extLst>
                <a:ext uri="{FF2B5EF4-FFF2-40B4-BE49-F238E27FC236}">
                  <a16:creationId xmlns:a16="http://schemas.microsoft.com/office/drawing/2014/main" id="{438A4C3A-829E-65DE-474F-B145BD5BB937}"/>
                </a:ext>
              </a:extLst>
            </p:cNvPr>
            <p:cNvSpPr/>
            <p:nvPr/>
          </p:nvSpPr>
          <p:spPr>
            <a:xfrm rot="60000">
              <a:off x="-2762141" y="6907070"/>
              <a:ext cx="14677224"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1DE92F7F-EAED-B75E-7F08-08F1DA9D3AF9}"/>
                </a:ext>
              </a:extLst>
            </p:cNvPr>
            <p:cNvSpPr txBox="1"/>
            <p:nvPr/>
          </p:nvSpPr>
          <p:spPr>
            <a:xfrm>
              <a:off x="-421246" y="6795902"/>
              <a:ext cx="15049376"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5.2 Lưu đồ thuật toán</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1B7FDD64-24A6-DF0C-1824-0CBE9B9AD843}"/>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E8693564-1497-486E-5A2C-88EB423168FD}"/>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9A1D4823-73E2-C61C-5C42-32E571C50F25}"/>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19" name="Picture 18">
            <a:extLst>
              <a:ext uri="{FF2B5EF4-FFF2-40B4-BE49-F238E27FC236}">
                <a16:creationId xmlns:a16="http://schemas.microsoft.com/office/drawing/2014/main" id="{0EEFC2A2-A070-6C4E-6F72-AAB06044CD2D}"/>
              </a:ext>
            </a:extLst>
          </p:cNvPr>
          <p:cNvPicPr>
            <a:picLocks noChangeAspect="1"/>
          </p:cNvPicPr>
          <p:nvPr/>
        </p:nvPicPr>
        <p:blipFill>
          <a:blip r:embed="rId7"/>
          <a:stretch>
            <a:fillRect/>
          </a:stretch>
        </p:blipFill>
        <p:spPr>
          <a:xfrm>
            <a:off x="178238" y="3517857"/>
            <a:ext cx="6095553" cy="4902244"/>
          </a:xfrm>
          <a:prstGeom prst="rect">
            <a:avLst/>
          </a:prstGeom>
        </p:spPr>
      </p:pic>
      <p:pic>
        <p:nvPicPr>
          <p:cNvPr id="21" name="Picture 20">
            <a:extLst>
              <a:ext uri="{FF2B5EF4-FFF2-40B4-BE49-F238E27FC236}">
                <a16:creationId xmlns:a16="http://schemas.microsoft.com/office/drawing/2014/main" id="{5BFA681B-8B46-F60E-B8EC-CBA808F8BBFE}"/>
              </a:ext>
            </a:extLst>
          </p:cNvPr>
          <p:cNvPicPr>
            <a:picLocks noChangeAspect="1"/>
          </p:cNvPicPr>
          <p:nvPr/>
        </p:nvPicPr>
        <p:blipFill>
          <a:blip r:embed="rId8"/>
          <a:stretch>
            <a:fillRect/>
          </a:stretch>
        </p:blipFill>
        <p:spPr>
          <a:xfrm>
            <a:off x="7391401" y="3473740"/>
            <a:ext cx="10582452" cy="5127015"/>
          </a:xfrm>
          <a:prstGeom prst="rect">
            <a:avLst/>
          </a:prstGeom>
        </p:spPr>
      </p:pic>
      <p:sp>
        <p:nvSpPr>
          <p:cNvPr id="10" name="TextBox 9">
            <a:extLst>
              <a:ext uri="{FF2B5EF4-FFF2-40B4-BE49-F238E27FC236}">
                <a16:creationId xmlns:a16="http://schemas.microsoft.com/office/drawing/2014/main" id="{15256CDA-B93E-7197-7C36-0982D7043B32}"/>
              </a:ext>
            </a:extLst>
          </p:cNvPr>
          <p:cNvSpPr txBox="1"/>
          <p:nvPr/>
        </p:nvSpPr>
        <p:spPr>
          <a:xfrm>
            <a:off x="1285194" y="8507968"/>
            <a:ext cx="3881640" cy="369332"/>
          </a:xfrm>
          <a:prstGeom prst="rect">
            <a:avLst/>
          </a:prstGeom>
          <a:noFill/>
        </p:spPr>
        <p:txBody>
          <a:bodyPr wrap="none" rtlCol="0">
            <a:spAutoFit/>
          </a:bodyPr>
          <a:lstStyle/>
          <a:p>
            <a:r>
              <a:rPr lang="vi-VN" i="1" dirty="0"/>
              <a:t>Lưu</a:t>
            </a:r>
            <a:r>
              <a:rPr lang="en-US" i="1" dirty="0"/>
              <a:t> đồ thuật toán chương trình chính</a:t>
            </a:r>
          </a:p>
        </p:txBody>
      </p:sp>
      <p:sp>
        <p:nvSpPr>
          <p:cNvPr id="11" name="TextBox 10">
            <a:extLst>
              <a:ext uri="{FF2B5EF4-FFF2-40B4-BE49-F238E27FC236}">
                <a16:creationId xmlns:a16="http://schemas.microsoft.com/office/drawing/2014/main" id="{C863715F-8863-230D-BDBA-A122417824CC}"/>
              </a:ext>
            </a:extLst>
          </p:cNvPr>
          <p:cNvSpPr txBox="1"/>
          <p:nvPr/>
        </p:nvSpPr>
        <p:spPr>
          <a:xfrm>
            <a:off x="11100848" y="8584168"/>
            <a:ext cx="3163558" cy="369332"/>
          </a:xfrm>
          <a:prstGeom prst="rect">
            <a:avLst/>
          </a:prstGeom>
          <a:noFill/>
        </p:spPr>
        <p:txBody>
          <a:bodyPr wrap="none" rtlCol="0">
            <a:spAutoFit/>
          </a:bodyPr>
          <a:lstStyle/>
          <a:p>
            <a:r>
              <a:rPr lang="en-US" i="1" dirty="0"/>
              <a:t>Lưu đồ thuật toán của trò chơi</a:t>
            </a:r>
          </a:p>
        </p:txBody>
      </p:sp>
    </p:spTree>
    <p:extLst>
      <p:ext uri="{BB962C8B-B14F-4D97-AF65-F5344CB8AC3E}">
        <p14:creationId xmlns:p14="http://schemas.microsoft.com/office/powerpoint/2010/main" val="814310732"/>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F998-38AE-D573-B953-E90411DBACB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5BDBBD6-4FB3-7F44-D631-7BAF983AB3F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0"/>
            <a:ext cx="11125201" cy="10307153"/>
          </a:xfrm>
          <a:prstGeom prst="rect">
            <a:avLst/>
          </a:prstGeom>
          <a:noFill/>
          <a:ln>
            <a:noFill/>
          </a:ln>
        </p:spPr>
      </p:pic>
      <p:sp>
        <p:nvSpPr>
          <p:cNvPr id="22" name="Slide Number Placeholder 21">
            <a:extLst>
              <a:ext uri="{FF2B5EF4-FFF2-40B4-BE49-F238E27FC236}">
                <a16:creationId xmlns:a16="http://schemas.microsoft.com/office/drawing/2014/main" id="{D795B681-F599-2438-81D8-96F0EE73B282}"/>
              </a:ext>
            </a:extLst>
          </p:cNvPr>
          <p:cNvSpPr>
            <a:spLocks noGrp="1"/>
          </p:cNvSpPr>
          <p:nvPr>
            <p:ph type="sldNum" sz="quarter" idx="12"/>
          </p:nvPr>
        </p:nvSpPr>
        <p:spPr/>
        <p:txBody>
          <a:bodyPr/>
          <a:lstStyle/>
          <a:p>
            <a:fld id="{B6F15528-21DE-4FAA-801E-634DDDAF4B2B}" type="slidenum">
              <a:rPr lang="en-US" smtClean="0"/>
              <a:pPr/>
              <a:t>25</a:t>
            </a:fld>
            <a:endParaRPr lang="en-US"/>
          </a:p>
        </p:txBody>
      </p:sp>
      <p:grpSp>
        <p:nvGrpSpPr>
          <p:cNvPr id="23" name="!!Group 7">
            <a:extLst>
              <a:ext uri="{FF2B5EF4-FFF2-40B4-BE49-F238E27FC236}">
                <a16:creationId xmlns:a16="http://schemas.microsoft.com/office/drawing/2014/main" id="{14148298-F462-2081-7719-5E666485D8D8}"/>
              </a:ext>
            </a:extLst>
          </p:cNvPr>
          <p:cNvGrpSpPr/>
          <p:nvPr/>
        </p:nvGrpSpPr>
        <p:grpSpPr>
          <a:xfrm>
            <a:off x="-914379" y="38100"/>
            <a:ext cx="8305779" cy="1440491"/>
            <a:chOff x="-2762093" y="6795902"/>
            <a:chExt cx="17390223" cy="1935091"/>
          </a:xfrm>
        </p:grpSpPr>
        <p:sp>
          <p:nvSpPr>
            <p:cNvPr id="24" name="Freeform 2">
              <a:extLst>
                <a:ext uri="{FF2B5EF4-FFF2-40B4-BE49-F238E27FC236}">
                  <a16:creationId xmlns:a16="http://schemas.microsoft.com/office/drawing/2014/main" id="{98BC4E31-6921-4C61-447B-4600D045D82A}"/>
                </a:ext>
              </a:extLst>
            </p:cNvPr>
            <p:cNvSpPr/>
            <p:nvPr/>
          </p:nvSpPr>
          <p:spPr>
            <a:xfrm rot="60000">
              <a:off x="-2762093" y="6903514"/>
              <a:ext cx="14041928"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57CA51E1-D1F2-39A9-13F3-584D4D7074BF}"/>
                </a:ext>
              </a:extLst>
            </p:cNvPr>
            <p:cNvSpPr txBox="1"/>
            <p:nvPr/>
          </p:nvSpPr>
          <p:spPr>
            <a:xfrm>
              <a:off x="-421246" y="6795902"/>
              <a:ext cx="15049376"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5.3 Kết nối Phần cứng</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12160152-B1C5-951F-CC74-50C7A929E1ED}"/>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C4A190C7-6F8A-04C2-CA25-B4FA12F5A736}"/>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D67A2661-1AF7-D360-943E-61FD4C2883E2}"/>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txBody>
            <a:bodyPr/>
            <a:lstStyle/>
            <a:p>
              <a:endParaRPr lang="en-US" dirty="0"/>
            </a:p>
          </p:txBody>
        </p:sp>
      </p:grpSp>
      <p:sp>
        <p:nvSpPr>
          <p:cNvPr id="9" name="TextBox 8">
            <a:extLst>
              <a:ext uri="{FF2B5EF4-FFF2-40B4-BE49-F238E27FC236}">
                <a16:creationId xmlns:a16="http://schemas.microsoft.com/office/drawing/2014/main" id="{F03D93DC-D666-350D-42D9-809E9D88B354}"/>
              </a:ext>
            </a:extLst>
          </p:cNvPr>
          <p:cNvSpPr txBox="1"/>
          <p:nvPr/>
        </p:nvSpPr>
        <p:spPr>
          <a:xfrm>
            <a:off x="1029427" y="2785451"/>
            <a:ext cx="5296800" cy="5307030"/>
          </a:xfrm>
          <a:prstGeom prst="rect">
            <a:avLst/>
          </a:prstGeom>
          <a:noFill/>
        </p:spPr>
        <p:txBody>
          <a:bodyPr wrap="square" rtlCol="0">
            <a:spAutoFit/>
          </a:bodyPr>
          <a:lstStyle/>
          <a:p>
            <a:pPr>
              <a:lnSpc>
                <a:spcPct val="120000"/>
              </a:lnSpc>
            </a:pPr>
            <a:r>
              <a:rPr lang="en-US" sz="3200" b="1" dirty="0"/>
              <a:t>Chú thích:</a:t>
            </a:r>
          </a:p>
          <a:p>
            <a:pPr marL="357188">
              <a:lnSpc>
                <a:spcPct val="120000"/>
              </a:lnSpc>
            </a:pPr>
            <a:r>
              <a:rPr lang="en-US" sz="2800" dirty="0"/>
              <a:t>1. Cổng VGA </a:t>
            </a:r>
          </a:p>
          <a:p>
            <a:pPr marL="357188">
              <a:lnSpc>
                <a:spcPct val="120000"/>
              </a:lnSpc>
            </a:pPr>
            <a:r>
              <a:rPr lang="en-US" sz="2800" dirty="0"/>
              <a:t>2. </a:t>
            </a:r>
            <a:r>
              <a:rPr lang="en-US" sz="2800" dirty="0" err="1"/>
              <a:t>Pmod</a:t>
            </a:r>
            <a:r>
              <a:rPr lang="en-US" sz="2800" dirty="0"/>
              <a:t> VGA </a:t>
            </a:r>
          </a:p>
          <a:p>
            <a:pPr marL="357188">
              <a:lnSpc>
                <a:spcPct val="120000"/>
              </a:lnSpc>
            </a:pPr>
            <a:r>
              <a:rPr lang="en-US" sz="2800" dirty="0"/>
              <a:t>3. </a:t>
            </a:r>
            <a:r>
              <a:rPr lang="en-US" sz="2800" dirty="0" err="1"/>
              <a:t>Pmod</a:t>
            </a:r>
            <a:r>
              <a:rPr lang="en-US" sz="2800" dirty="0"/>
              <a:t> header JC </a:t>
            </a:r>
          </a:p>
          <a:p>
            <a:pPr marL="357188">
              <a:lnSpc>
                <a:spcPct val="120000"/>
              </a:lnSpc>
            </a:pPr>
            <a:r>
              <a:rPr lang="en-US" sz="2800" dirty="0"/>
              <a:t>4. </a:t>
            </a:r>
            <a:r>
              <a:rPr lang="en-US" sz="2800" dirty="0" err="1"/>
              <a:t>Pmod</a:t>
            </a:r>
            <a:r>
              <a:rPr lang="en-US" sz="2800" dirty="0"/>
              <a:t> header JD </a:t>
            </a:r>
          </a:p>
          <a:p>
            <a:pPr marL="357188">
              <a:lnSpc>
                <a:spcPct val="120000"/>
              </a:lnSpc>
            </a:pPr>
            <a:r>
              <a:rPr lang="en-US" sz="2800" dirty="0"/>
              <a:t>5. USB UART </a:t>
            </a:r>
          </a:p>
          <a:p>
            <a:pPr marL="357188">
              <a:lnSpc>
                <a:spcPct val="120000"/>
              </a:lnSpc>
            </a:pPr>
            <a:r>
              <a:rPr lang="en-US" sz="2800" dirty="0"/>
              <a:t>6. Màn hình LCD</a:t>
            </a:r>
          </a:p>
          <a:p>
            <a:pPr marL="357188">
              <a:lnSpc>
                <a:spcPct val="120000"/>
              </a:lnSpc>
            </a:pPr>
            <a:r>
              <a:rPr lang="en-US" sz="2800" dirty="0"/>
              <a:t>7. Bốn LED xanh lá cây </a:t>
            </a:r>
          </a:p>
          <a:p>
            <a:pPr marL="357188">
              <a:lnSpc>
                <a:spcPct val="120000"/>
              </a:lnSpc>
            </a:pPr>
            <a:r>
              <a:rPr lang="en-US" sz="2800" dirty="0"/>
              <a:t>8. Bốn công tắc </a:t>
            </a:r>
          </a:p>
          <a:p>
            <a:pPr marL="357188">
              <a:lnSpc>
                <a:spcPct val="120000"/>
              </a:lnSpc>
            </a:pPr>
            <a:r>
              <a:rPr lang="en-US" sz="2800" dirty="0"/>
              <a:t>9. Bốn nút nhấn</a:t>
            </a:r>
          </a:p>
        </p:txBody>
      </p:sp>
    </p:spTree>
    <p:extLst>
      <p:ext uri="{BB962C8B-B14F-4D97-AF65-F5344CB8AC3E}">
        <p14:creationId xmlns:p14="http://schemas.microsoft.com/office/powerpoint/2010/main" val="250165182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57CF9E43-0851-E9A0-360C-CE7CA78AF508}"/>
            </a:ext>
          </a:extLst>
        </p:cNvPr>
        <p:cNvGrpSpPr/>
        <p:nvPr/>
      </p:nvGrpSpPr>
      <p:grpSpPr>
        <a:xfrm>
          <a:off x="0" y="0"/>
          <a:ext cx="0" cy="0"/>
          <a:chOff x="0" y="0"/>
          <a:chExt cx="0" cy="0"/>
        </a:xfrm>
      </p:grpSpPr>
      <p:pic>
        <p:nvPicPr>
          <p:cNvPr id="6" name="Picture 5" descr="A screen shot of a game&#10;&#10;Description automatically generated">
            <a:extLst>
              <a:ext uri="{FF2B5EF4-FFF2-40B4-BE49-F238E27FC236}">
                <a16:creationId xmlns:a16="http://schemas.microsoft.com/office/drawing/2014/main" id="{DAA47611-C9E3-DC2F-689D-BD5C76E8BA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08" t="2854" r="1279" b="5125"/>
          <a:stretch/>
        </p:blipFill>
        <p:spPr bwMode="auto">
          <a:xfrm rot="9437199">
            <a:off x="19974397" y="1838067"/>
            <a:ext cx="522488" cy="379415"/>
          </a:xfrm>
          <a:prstGeom prst="rect">
            <a:avLst/>
          </a:prstGeom>
          <a:noFill/>
          <a:ln>
            <a:noFill/>
          </a:ln>
          <a:extLst>
            <a:ext uri="{53640926-AAD7-44D8-BBD7-CCE9431645EC}">
              <a14:shadowObscured xmlns:a14="http://schemas.microsoft.com/office/drawing/2010/main"/>
            </a:ext>
          </a:extLst>
        </p:spPr>
      </p:pic>
      <p:grpSp>
        <p:nvGrpSpPr>
          <p:cNvPr id="17" name="!!Group 7">
            <a:extLst>
              <a:ext uri="{FF2B5EF4-FFF2-40B4-BE49-F238E27FC236}">
                <a16:creationId xmlns:a16="http://schemas.microsoft.com/office/drawing/2014/main" id="{B86B9B64-A687-87A9-596C-8ED75D96D16C}"/>
              </a:ext>
            </a:extLst>
          </p:cNvPr>
          <p:cNvGrpSpPr/>
          <p:nvPr/>
        </p:nvGrpSpPr>
        <p:grpSpPr>
          <a:xfrm rot="20942839">
            <a:off x="-2592319" y="2226868"/>
            <a:ext cx="22924580" cy="4771416"/>
            <a:chOff x="-2762138" y="4995614"/>
            <a:chExt cx="25233413" cy="6409711"/>
          </a:xfrm>
        </p:grpSpPr>
        <p:sp>
          <p:nvSpPr>
            <p:cNvPr id="18" name="Freeform 2">
              <a:extLst>
                <a:ext uri="{FF2B5EF4-FFF2-40B4-BE49-F238E27FC236}">
                  <a16:creationId xmlns:a16="http://schemas.microsoft.com/office/drawing/2014/main" id="{FEC7070C-8BBC-A1E7-B3F6-28ED27F599DA}"/>
                </a:ext>
              </a:extLst>
            </p:cNvPr>
            <p:cNvSpPr/>
            <p:nvPr/>
          </p:nvSpPr>
          <p:spPr>
            <a:xfrm>
              <a:off x="-2762138" y="4995614"/>
              <a:ext cx="25233413"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A1AFECD3-640D-76F1-7449-9947717C765D}"/>
                </a:ext>
              </a:extLst>
            </p:cNvPr>
            <p:cNvSpPr txBox="1"/>
            <p:nvPr/>
          </p:nvSpPr>
          <p:spPr>
            <a:xfrm rot="21480000">
              <a:off x="-481690" y="6663978"/>
              <a:ext cx="21252234" cy="2625430"/>
            </a:xfrm>
            <a:prstGeom prst="rect">
              <a:avLst/>
            </a:prstGeom>
            <a:noFill/>
          </p:spPr>
          <p:txBody>
            <a:bodyPr wrap="square" rtlCol="0">
              <a:spAutoFit/>
            </a:bodyPr>
            <a:lstStyle/>
            <a:p>
              <a:pPr algn="ctr">
                <a:lnSpc>
                  <a:spcPct val="150000"/>
                </a:lnSpc>
                <a:spcBef>
                  <a:spcPct val="0"/>
                </a:spcBef>
              </a:pPr>
              <a:r>
                <a:rPr lang="en-US" sz="8800" dirty="0">
                  <a:solidFill>
                    <a:srgbClr val="FFFDFC"/>
                  </a:solidFill>
                  <a:latin typeface="Bungee" panose="020B0604020202020204" charset="0"/>
                  <a:ea typeface="Poppins"/>
                  <a:cs typeface="Poppins Bold"/>
                  <a:sym typeface="Poppins Bold"/>
                </a:rPr>
                <a:t> Đánh giá &amp; Kết luận</a:t>
              </a:r>
              <a:endParaRPr lang="en-US" sz="88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079CFFC2-97D6-BC62-66E4-6AC219078D32}"/>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5AFF4F56-109C-4E61-53D1-16F56D52FE7A}"/>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971C142-F013-1C4E-98BE-D8C6F6BD0F01}"/>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D589F74A-301A-D146-0B5A-088556B63DA9}"/>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2" name="Picture 1" descr="A screenshot of a computer&#10;&#10;Description automatically generated">
            <a:extLst>
              <a:ext uri="{FF2B5EF4-FFF2-40B4-BE49-F238E27FC236}">
                <a16:creationId xmlns:a16="http://schemas.microsoft.com/office/drawing/2014/main" id="{6E724C10-EEB1-A926-9937-EC7DDA97C93F}"/>
              </a:ext>
            </a:extLst>
          </p:cNvPr>
          <p:cNvPicPr>
            <a:picLocks noChangeAspect="1"/>
          </p:cNvPicPr>
          <p:nvPr/>
        </p:nvPicPr>
        <p:blipFill>
          <a:blip r:embed="rId9"/>
          <a:stretch>
            <a:fillRect/>
          </a:stretch>
        </p:blipFill>
        <p:spPr>
          <a:xfrm rot="16684870">
            <a:off x="8284726" y="14507909"/>
            <a:ext cx="3319734" cy="58006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6A6171E-6C0C-0617-362A-1AF98D36CF66}"/>
              </a:ext>
            </a:extLst>
          </p:cNvPr>
          <p:cNvPicPr>
            <a:picLocks noChangeAspect="1"/>
          </p:cNvPicPr>
          <p:nvPr/>
        </p:nvPicPr>
        <p:blipFill>
          <a:blip r:embed="rId10"/>
          <a:srcRect b="5684"/>
          <a:stretch/>
        </p:blipFill>
        <p:spPr>
          <a:xfrm rot="3515026">
            <a:off x="22276355" y="-41097"/>
            <a:ext cx="1289543" cy="933479"/>
          </a:xfrm>
          <a:prstGeom prst="rect">
            <a:avLst/>
          </a:prstGeom>
        </p:spPr>
      </p:pic>
      <p:pic>
        <p:nvPicPr>
          <p:cNvPr id="8" name="Picture 7">
            <a:extLst>
              <a:ext uri="{FF2B5EF4-FFF2-40B4-BE49-F238E27FC236}">
                <a16:creationId xmlns:a16="http://schemas.microsoft.com/office/drawing/2014/main" id="{D616FC6B-417D-2E4B-C144-DC845BE4FBAD}"/>
              </a:ext>
            </a:extLst>
          </p:cNvPr>
          <p:cNvPicPr>
            <a:picLocks noChangeAspect="1"/>
          </p:cNvPicPr>
          <p:nvPr/>
        </p:nvPicPr>
        <p:blipFill>
          <a:blip r:embed="rId11"/>
          <a:stretch>
            <a:fillRect/>
          </a:stretch>
        </p:blipFill>
        <p:spPr>
          <a:xfrm rot="16684870">
            <a:off x="-2659928" y="14421846"/>
            <a:ext cx="2119458" cy="752192"/>
          </a:xfrm>
          <a:prstGeom prst="rect">
            <a:avLst/>
          </a:prstGeom>
        </p:spPr>
      </p:pic>
    </p:spTree>
    <p:extLst>
      <p:ext uri="{BB962C8B-B14F-4D97-AF65-F5344CB8AC3E}">
        <p14:creationId xmlns:p14="http://schemas.microsoft.com/office/powerpoint/2010/main" val="408205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C5BE8-6ED7-E25D-7523-ABE01B62765B}"/>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D5E29089-9F43-F49D-6473-9F98EFFA332F}"/>
              </a:ext>
            </a:extLst>
          </p:cNvPr>
          <p:cNvSpPr>
            <a:spLocks noGrp="1"/>
          </p:cNvSpPr>
          <p:nvPr>
            <p:ph type="sldNum" sz="quarter" idx="12"/>
          </p:nvPr>
        </p:nvSpPr>
        <p:spPr/>
        <p:txBody>
          <a:bodyPr/>
          <a:lstStyle/>
          <a:p>
            <a:fld id="{B6F15528-21DE-4FAA-801E-634DDDAF4B2B}" type="slidenum">
              <a:rPr lang="en-US" smtClean="0"/>
              <a:pPr/>
              <a:t>27</a:t>
            </a:fld>
            <a:endParaRPr lang="en-US"/>
          </a:p>
        </p:txBody>
      </p:sp>
      <p:grpSp>
        <p:nvGrpSpPr>
          <p:cNvPr id="23" name="!!Group 7">
            <a:extLst>
              <a:ext uri="{FF2B5EF4-FFF2-40B4-BE49-F238E27FC236}">
                <a16:creationId xmlns:a16="http://schemas.microsoft.com/office/drawing/2014/main" id="{2CC5F185-3B38-B963-B45D-A8009CE9BD92}"/>
              </a:ext>
            </a:extLst>
          </p:cNvPr>
          <p:cNvGrpSpPr/>
          <p:nvPr/>
        </p:nvGrpSpPr>
        <p:grpSpPr>
          <a:xfrm>
            <a:off x="-914339" y="38100"/>
            <a:ext cx="8305739" cy="1440491"/>
            <a:chOff x="-2762009" y="6795902"/>
            <a:chExt cx="17390139" cy="1935091"/>
          </a:xfrm>
        </p:grpSpPr>
        <p:sp>
          <p:nvSpPr>
            <p:cNvPr id="24" name="Freeform 2">
              <a:extLst>
                <a:ext uri="{FF2B5EF4-FFF2-40B4-BE49-F238E27FC236}">
                  <a16:creationId xmlns:a16="http://schemas.microsoft.com/office/drawing/2014/main" id="{33EFA583-AE16-4064-D699-5E9DE75694B0}"/>
                </a:ext>
              </a:extLst>
            </p:cNvPr>
            <p:cNvSpPr/>
            <p:nvPr/>
          </p:nvSpPr>
          <p:spPr>
            <a:xfrm rot="60000">
              <a:off x="-2762009" y="6897360"/>
              <a:ext cx="12942956"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C7B6659A-6A0A-BBE3-4F80-F13FF7719981}"/>
                </a:ext>
              </a:extLst>
            </p:cNvPr>
            <p:cNvSpPr txBox="1"/>
            <p:nvPr/>
          </p:nvSpPr>
          <p:spPr>
            <a:xfrm>
              <a:off x="-421246" y="6795902"/>
              <a:ext cx="15049376"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Đánh giá hệ thống</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C3BA8CAE-5689-CED7-64AE-A9D5C79F0740}"/>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380B8BCF-F138-693D-7E97-BCD5DD4BC9F5}"/>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75E9AF6C-3181-CF0F-13D4-A02B9E4FAC58}"/>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pic>
        <p:nvPicPr>
          <p:cNvPr id="2" name="Picture 1" descr="A screenshot of a computer&#10;&#10;Description automatically generated">
            <a:extLst>
              <a:ext uri="{FF2B5EF4-FFF2-40B4-BE49-F238E27FC236}">
                <a16:creationId xmlns:a16="http://schemas.microsoft.com/office/drawing/2014/main" id="{BD260558-A77E-31F2-49DE-F107AD7B60D3}"/>
              </a:ext>
            </a:extLst>
          </p:cNvPr>
          <p:cNvPicPr>
            <a:picLocks noChangeAspect="1"/>
          </p:cNvPicPr>
          <p:nvPr/>
        </p:nvPicPr>
        <p:blipFill>
          <a:blip r:embed="rId7"/>
          <a:stretch>
            <a:fillRect/>
          </a:stretch>
        </p:blipFill>
        <p:spPr>
          <a:xfrm>
            <a:off x="1294294" y="6515100"/>
            <a:ext cx="15699411" cy="2743200"/>
          </a:xfrm>
          <a:prstGeom prst="rect">
            <a:avLst/>
          </a:prstGeom>
        </p:spPr>
      </p:pic>
      <p:pic>
        <p:nvPicPr>
          <p:cNvPr id="8" name="Picture 7" descr="A screenshot of a graph&#10;&#10;Description automatically generated">
            <a:extLst>
              <a:ext uri="{FF2B5EF4-FFF2-40B4-BE49-F238E27FC236}">
                <a16:creationId xmlns:a16="http://schemas.microsoft.com/office/drawing/2014/main" id="{E263D8DC-0874-31C6-FED5-73EEBDC5637C}"/>
              </a:ext>
            </a:extLst>
          </p:cNvPr>
          <p:cNvPicPr>
            <a:picLocks noChangeAspect="1"/>
          </p:cNvPicPr>
          <p:nvPr/>
        </p:nvPicPr>
        <p:blipFill>
          <a:blip r:embed="rId8"/>
          <a:srcRect b="5684"/>
          <a:stretch/>
        </p:blipFill>
        <p:spPr>
          <a:xfrm>
            <a:off x="11503799" y="920116"/>
            <a:ext cx="6098401" cy="4414532"/>
          </a:xfrm>
          <a:prstGeom prst="rect">
            <a:avLst/>
          </a:prstGeom>
        </p:spPr>
      </p:pic>
      <p:pic>
        <p:nvPicPr>
          <p:cNvPr id="10" name="Picture 9">
            <a:extLst>
              <a:ext uri="{FF2B5EF4-FFF2-40B4-BE49-F238E27FC236}">
                <a16:creationId xmlns:a16="http://schemas.microsoft.com/office/drawing/2014/main" id="{76DB4049-0BA7-0F77-AAA2-54A4C8685376}"/>
              </a:ext>
            </a:extLst>
          </p:cNvPr>
          <p:cNvPicPr>
            <a:picLocks noChangeAspect="1"/>
          </p:cNvPicPr>
          <p:nvPr/>
        </p:nvPicPr>
        <p:blipFill>
          <a:blip r:embed="rId9"/>
          <a:stretch>
            <a:fillRect/>
          </a:stretch>
        </p:blipFill>
        <p:spPr>
          <a:xfrm>
            <a:off x="685800" y="2195897"/>
            <a:ext cx="10023163" cy="3557203"/>
          </a:xfrm>
          <a:prstGeom prst="rect">
            <a:avLst/>
          </a:prstGeom>
        </p:spPr>
      </p:pic>
      <p:sp>
        <p:nvSpPr>
          <p:cNvPr id="3" name="TextBox 2">
            <a:extLst>
              <a:ext uri="{FF2B5EF4-FFF2-40B4-BE49-F238E27FC236}">
                <a16:creationId xmlns:a16="http://schemas.microsoft.com/office/drawing/2014/main" id="{D32787FA-AAB5-3C20-0414-64AB7F5BB2BB}"/>
              </a:ext>
            </a:extLst>
          </p:cNvPr>
          <p:cNvSpPr txBox="1"/>
          <p:nvPr/>
        </p:nvSpPr>
        <p:spPr>
          <a:xfrm>
            <a:off x="4121914" y="1790700"/>
            <a:ext cx="3108223" cy="369332"/>
          </a:xfrm>
          <a:prstGeom prst="rect">
            <a:avLst/>
          </a:prstGeom>
          <a:noFill/>
        </p:spPr>
        <p:txBody>
          <a:bodyPr wrap="none" rtlCol="0">
            <a:spAutoFit/>
          </a:bodyPr>
          <a:lstStyle/>
          <a:p>
            <a:r>
              <a:rPr lang="en-US" i="1" dirty="0"/>
              <a:t>Tài nguyên sử dụng trên FPGA</a:t>
            </a:r>
          </a:p>
        </p:txBody>
      </p:sp>
      <p:sp>
        <p:nvSpPr>
          <p:cNvPr id="4" name="TextBox 3">
            <a:extLst>
              <a:ext uri="{FF2B5EF4-FFF2-40B4-BE49-F238E27FC236}">
                <a16:creationId xmlns:a16="http://schemas.microsoft.com/office/drawing/2014/main" id="{47C14B60-5EBA-C429-3934-AB8B77FFAD5F}"/>
              </a:ext>
            </a:extLst>
          </p:cNvPr>
          <p:cNvSpPr txBox="1"/>
          <p:nvPr/>
        </p:nvSpPr>
        <p:spPr>
          <a:xfrm>
            <a:off x="13471613" y="5536168"/>
            <a:ext cx="2162772" cy="369332"/>
          </a:xfrm>
          <a:prstGeom prst="rect">
            <a:avLst/>
          </a:prstGeom>
          <a:noFill/>
        </p:spPr>
        <p:txBody>
          <a:bodyPr wrap="none" rtlCol="0">
            <a:spAutoFit/>
          </a:bodyPr>
          <a:lstStyle/>
          <a:p>
            <a:r>
              <a:rPr lang="en-US" i="1" dirty="0"/>
              <a:t>Năng lượng sử dụng</a:t>
            </a:r>
          </a:p>
        </p:txBody>
      </p:sp>
      <p:sp>
        <p:nvSpPr>
          <p:cNvPr id="9" name="TextBox 8">
            <a:extLst>
              <a:ext uri="{FF2B5EF4-FFF2-40B4-BE49-F238E27FC236}">
                <a16:creationId xmlns:a16="http://schemas.microsoft.com/office/drawing/2014/main" id="{5CEF6F5F-74E8-9323-2398-71E7476C1187}"/>
              </a:ext>
            </a:extLst>
          </p:cNvPr>
          <p:cNvSpPr txBox="1"/>
          <p:nvPr/>
        </p:nvSpPr>
        <p:spPr>
          <a:xfrm>
            <a:off x="8178703" y="9346168"/>
            <a:ext cx="1930593" cy="369332"/>
          </a:xfrm>
          <a:prstGeom prst="rect">
            <a:avLst/>
          </a:prstGeom>
          <a:noFill/>
        </p:spPr>
        <p:txBody>
          <a:bodyPr wrap="none" rtlCol="0">
            <a:spAutoFit/>
          </a:bodyPr>
          <a:lstStyle/>
          <a:p>
            <a:r>
              <a:rPr lang="en-US" i="1" dirty="0"/>
              <a:t>Báo cáo về timing</a:t>
            </a:r>
          </a:p>
        </p:txBody>
      </p:sp>
    </p:spTree>
    <p:extLst>
      <p:ext uri="{BB962C8B-B14F-4D97-AF65-F5344CB8AC3E}">
        <p14:creationId xmlns:p14="http://schemas.microsoft.com/office/powerpoint/2010/main" val="343807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C2010-B523-C301-0728-C5431446F10A}"/>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77F285AF-909A-7FE9-8788-3B312286D436}"/>
              </a:ext>
            </a:extLst>
          </p:cNvPr>
          <p:cNvSpPr>
            <a:spLocks noGrp="1"/>
          </p:cNvSpPr>
          <p:nvPr>
            <p:ph type="sldNum" sz="quarter" idx="12"/>
          </p:nvPr>
        </p:nvSpPr>
        <p:spPr/>
        <p:txBody>
          <a:bodyPr/>
          <a:lstStyle/>
          <a:p>
            <a:fld id="{B6F15528-21DE-4FAA-801E-634DDDAF4B2B}" type="slidenum">
              <a:rPr lang="en-US" smtClean="0"/>
              <a:pPr/>
              <a:t>28</a:t>
            </a:fld>
            <a:endParaRPr lang="en-US"/>
          </a:p>
        </p:txBody>
      </p:sp>
      <p:grpSp>
        <p:nvGrpSpPr>
          <p:cNvPr id="23" name="!!Group 7">
            <a:extLst>
              <a:ext uri="{FF2B5EF4-FFF2-40B4-BE49-F238E27FC236}">
                <a16:creationId xmlns:a16="http://schemas.microsoft.com/office/drawing/2014/main" id="{A47D2346-BCE0-2D5A-87D1-56186A2B1C4F}"/>
              </a:ext>
            </a:extLst>
          </p:cNvPr>
          <p:cNvGrpSpPr/>
          <p:nvPr/>
        </p:nvGrpSpPr>
        <p:grpSpPr>
          <a:xfrm>
            <a:off x="-914181" y="38099"/>
            <a:ext cx="8305580" cy="1440491"/>
            <a:chOff x="-2761679" y="6795905"/>
            <a:chExt cx="17389808" cy="1935092"/>
          </a:xfrm>
        </p:grpSpPr>
        <p:sp>
          <p:nvSpPr>
            <p:cNvPr id="24" name="Freeform 2">
              <a:extLst>
                <a:ext uri="{FF2B5EF4-FFF2-40B4-BE49-F238E27FC236}">
                  <a16:creationId xmlns:a16="http://schemas.microsoft.com/office/drawing/2014/main" id="{5A3F29C6-F2E4-E737-2428-62B87CD8DEF8}"/>
                </a:ext>
              </a:extLst>
            </p:cNvPr>
            <p:cNvSpPr/>
            <p:nvPr/>
          </p:nvSpPr>
          <p:spPr>
            <a:xfrm rot="60000">
              <a:off x="-2761679" y="6873144"/>
              <a:ext cx="8617140"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E11D1BA3-EA22-279A-EB0F-E9D7EE787DC0}"/>
                </a:ext>
              </a:extLst>
            </p:cNvPr>
            <p:cNvSpPr txBox="1"/>
            <p:nvPr/>
          </p:nvSpPr>
          <p:spPr>
            <a:xfrm>
              <a:off x="-421250" y="6795905"/>
              <a:ext cx="15049379" cy="1935092"/>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Kết luận</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B3258A32-79B5-93B5-A0BA-1D2DC5923406}"/>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3993745C-DD59-B6AC-D41D-298044577CDA}"/>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B3AFFCB8-E413-48F2-1F2F-6E86AEC0AFFE}"/>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sp>
        <p:nvSpPr>
          <p:cNvPr id="3" name="TextBox 2">
            <a:extLst>
              <a:ext uri="{FF2B5EF4-FFF2-40B4-BE49-F238E27FC236}">
                <a16:creationId xmlns:a16="http://schemas.microsoft.com/office/drawing/2014/main" id="{2C1ED898-C384-2633-7B79-B5762DD80C25}"/>
              </a:ext>
            </a:extLst>
          </p:cNvPr>
          <p:cNvSpPr txBox="1"/>
          <p:nvPr/>
        </p:nvSpPr>
        <p:spPr>
          <a:xfrm>
            <a:off x="457200" y="1446261"/>
            <a:ext cx="14782800" cy="8497839"/>
          </a:xfrm>
          <a:prstGeom prst="rect">
            <a:avLst/>
          </a:prstGeom>
          <a:noFill/>
        </p:spPr>
        <p:txBody>
          <a:bodyPr wrap="square" rtlCol="0">
            <a:spAutoFit/>
          </a:bodyPr>
          <a:lstStyle/>
          <a:p>
            <a:pPr algn="just">
              <a:lnSpc>
                <a:spcPct val="120000"/>
              </a:lnSpc>
            </a:pPr>
            <a:r>
              <a:rPr lang="vi-VN" sz="3200" b="1" dirty="0"/>
              <a:t>1. Những nội dung đã hoàn thành</a:t>
            </a:r>
          </a:p>
          <a:p>
            <a:pPr marL="723900" algn="just">
              <a:lnSpc>
                <a:spcPct val="120000"/>
              </a:lnSpc>
            </a:pPr>
            <a:r>
              <a:rPr lang="vi-VN" sz="2800" dirty="0"/>
              <a:t>- Thiết kế thành công nền tảng FPro cung cấp các ngoại vi I/O như: GPI, GPO, Timer, UART, I2C, VGA, … bằng ngôn ngữ </a:t>
            </a:r>
            <a:r>
              <a:rPr lang="en-US" sz="2800" dirty="0"/>
              <a:t>mô tả phần cứng </a:t>
            </a:r>
            <a:r>
              <a:rPr lang="vi-VN" sz="2800" dirty="0"/>
              <a:t>SystemVerilog.</a:t>
            </a:r>
          </a:p>
          <a:p>
            <a:pPr marL="723900" algn="just">
              <a:lnSpc>
                <a:spcPct val="120000"/>
              </a:lnSpc>
            </a:pPr>
            <a:r>
              <a:rPr lang="vi-VN" sz="2800" dirty="0"/>
              <a:t>- Phát triển các trình điều khiển cho các khối IP đã thiết kế bằng ngôn ngữ C/C++.</a:t>
            </a:r>
          </a:p>
          <a:p>
            <a:pPr marL="723900" algn="just">
              <a:lnSpc>
                <a:spcPct val="120000"/>
              </a:lnSpc>
            </a:pPr>
            <a:r>
              <a:rPr lang="vi-VN" sz="2800" dirty="0"/>
              <a:t>- Tìm hiểu sơ lược về MicroBlaze MCS. </a:t>
            </a:r>
            <a:endParaRPr lang="en-US" sz="2800" dirty="0"/>
          </a:p>
          <a:p>
            <a:pPr marL="723900" algn="just">
              <a:lnSpc>
                <a:spcPct val="120000"/>
              </a:lnSpc>
            </a:pPr>
            <a:r>
              <a:rPr lang="vi-VN" sz="2800" dirty="0"/>
              <a:t>- Phát triển một trò chơi đơn giản sử dụng các khối </a:t>
            </a:r>
            <a:r>
              <a:rPr lang="en-US" sz="2800" dirty="0"/>
              <a:t>IP và trình điều khiển đã tạo.</a:t>
            </a:r>
            <a:endParaRPr lang="vi-VN" sz="2800" dirty="0"/>
          </a:p>
          <a:p>
            <a:pPr algn="just">
              <a:lnSpc>
                <a:spcPct val="120000"/>
              </a:lnSpc>
              <a:spcBef>
                <a:spcPts val="1800"/>
              </a:spcBef>
            </a:pPr>
            <a:r>
              <a:rPr lang="vi-VN" sz="3200" b="1" dirty="0"/>
              <a:t>2. Hạn chế của đề tài</a:t>
            </a:r>
          </a:p>
          <a:p>
            <a:pPr marL="723900" algn="just">
              <a:lnSpc>
                <a:spcPct val="120000"/>
              </a:lnSpc>
            </a:pPr>
            <a:r>
              <a:rPr lang="vi-VN" sz="2800" dirty="0"/>
              <a:t>- Chia địa chỉ cho các khối IP trong nền tảng FPro chưa hiệu quả </a:t>
            </a:r>
            <a:endParaRPr lang="en-US" sz="2800" dirty="0"/>
          </a:p>
          <a:p>
            <a:pPr marL="723900" algn="just">
              <a:lnSpc>
                <a:spcPct val="120000"/>
              </a:lnSpc>
            </a:pPr>
            <a:r>
              <a:rPr lang="vi-VN" sz="2800" dirty="0"/>
              <a:t>- Nền tảng FPro chưa hỗ trợ các cơ chế ngắt và DMA.</a:t>
            </a:r>
          </a:p>
          <a:p>
            <a:pPr marL="723900" algn="just">
              <a:lnSpc>
                <a:spcPct val="120000"/>
              </a:lnSpc>
            </a:pPr>
            <a:r>
              <a:rPr lang="vi-VN" sz="2800" dirty="0"/>
              <a:t>- Khối I2C chưa hỗ trợ cơ chế đa master.</a:t>
            </a:r>
            <a:endParaRPr lang="en-US" sz="2800" dirty="0"/>
          </a:p>
          <a:p>
            <a:pPr algn="just">
              <a:lnSpc>
                <a:spcPct val="120000"/>
              </a:lnSpc>
              <a:spcBef>
                <a:spcPts val="1800"/>
              </a:spcBef>
            </a:pPr>
            <a:r>
              <a:rPr lang="vi-VN" sz="3200" b="1" dirty="0"/>
              <a:t>3. Hướng phát triển</a:t>
            </a:r>
          </a:p>
          <a:p>
            <a:pPr marL="723900" algn="just">
              <a:lnSpc>
                <a:spcPct val="120000"/>
              </a:lnSpc>
            </a:pPr>
            <a:r>
              <a:rPr lang="vi-VN" sz="2800" dirty="0"/>
              <a:t>- Tích hợp thêm nhiều khối IP khác vào hệ thống ví dụ như khối xử lý âm thanh, bàn phím và chuột, …</a:t>
            </a:r>
          </a:p>
          <a:p>
            <a:pPr marL="723900" algn="just">
              <a:lnSpc>
                <a:spcPct val="120000"/>
              </a:lnSpc>
            </a:pPr>
            <a:r>
              <a:rPr lang="vi-VN" sz="2800" dirty="0"/>
              <a:t>- Phát triển thêm các cơ chế ngắt và DMA cho các khối IP.</a:t>
            </a:r>
          </a:p>
          <a:p>
            <a:pPr marL="723900" algn="just">
              <a:lnSpc>
                <a:spcPct val="120000"/>
              </a:lnSpc>
            </a:pPr>
            <a:r>
              <a:rPr lang="vi-VN" sz="2800" dirty="0"/>
              <a:t>- Tự tạo ra một vi xử lý theo kiến trúc ARM hoặc RISC-V bằng ngôn ngữ SystemVerilog</a:t>
            </a:r>
            <a:r>
              <a:rPr lang="en-US" sz="2800" dirty="0"/>
              <a:t>.</a:t>
            </a:r>
            <a:endParaRPr lang="vi-VN" sz="2800" dirty="0"/>
          </a:p>
        </p:txBody>
      </p:sp>
    </p:spTree>
    <p:extLst>
      <p:ext uri="{BB962C8B-B14F-4D97-AF65-F5344CB8AC3E}">
        <p14:creationId xmlns:p14="http://schemas.microsoft.com/office/powerpoint/2010/main" val="4159819994"/>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EB3D-DA03-5522-76F2-873D6E8918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F3BB16-81BE-FA47-2889-769C19B47D67}"/>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3582" r="-13263" b="-10319"/>
            </a:stretch>
          </a:blipFill>
        </p:spPr>
        <p:txBody>
          <a:bodyPr/>
          <a:lstStyle/>
          <a:p>
            <a:endParaRPr lang="en-US" dirty="0"/>
          </a:p>
        </p:txBody>
      </p:sp>
      <p:sp>
        <p:nvSpPr>
          <p:cNvPr id="3" name="TextBox 3">
            <a:extLst>
              <a:ext uri="{FF2B5EF4-FFF2-40B4-BE49-F238E27FC236}">
                <a16:creationId xmlns:a16="http://schemas.microsoft.com/office/drawing/2014/main" id="{ED2DB35A-E68F-EE54-D0EB-BAB2EFA94E4C}"/>
              </a:ext>
            </a:extLst>
          </p:cNvPr>
          <p:cNvSpPr txBox="1"/>
          <p:nvPr/>
        </p:nvSpPr>
        <p:spPr>
          <a:xfrm>
            <a:off x="1028700" y="3847058"/>
            <a:ext cx="10172700" cy="3052118"/>
          </a:xfrm>
          <a:prstGeom prst="rect">
            <a:avLst/>
          </a:prstGeom>
        </p:spPr>
        <p:txBody>
          <a:bodyPr wrap="square" lIns="0" tIns="0" rIns="0" bIns="0" rtlCol="0" anchor="t">
            <a:spAutoFit/>
          </a:bodyPr>
          <a:lstStyle/>
          <a:p>
            <a:pPr>
              <a:lnSpc>
                <a:spcPts val="11899"/>
              </a:lnSpc>
              <a:spcBef>
                <a:spcPct val="0"/>
              </a:spcBef>
            </a:pPr>
            <a:r>
              <a:rPr lang="en-US" sz="8499" dirty="0">
                <a:solidFill>
                  <a:srgbClr val="FEC01B"/>
                </a:solidFill>
                <a:latin typeface="Bungee"/>
                <a:ea typeface="Bungee"/>
                <a:cs typeface="Bungee"/>
                <a:sym typeface="Bungee"/>
              </a:rPr>
              <a:t>THANK YOU</a:t>
            </a:r>
          </a:p>
          <a:p>
            <a:pPr>
              <a:lnSpc>
                <a:spcPts val="11899"/>
              </a:lnSpc>
              <a:spcBef>
                <a:spcPct val="0"/>
              </a:spcBef>
            </a:pPr>
            <a:r>
              <a:rPr lang="en-US" sz="8499" dirty="0">
                <a:solidFill>
                  <a:srgbClr val="FEC01B"/>
                </a:solidFill>
                <a:latin typeface="Bungee"/>
                <a:ea typeface="Bungee"/>
                <a:cs typeface="Bungee"/>
                <a:sym typeface="Bungee"/>
              </a:rPr>
              <a:t>For listening!</a:t>
            </a:r>
          </a:p>
        </p:txBody>
      </p:sp>
      <p:sp>
        <p:nvSpPr>
          <p:cNvPr id="4" name="TextBox 4">
            <a:extLst>
              <a:ext uri="{FF2B5EF4-FFF2-40B4-BE49-F238E27FC236}">
                <a16:creationId xmlns:a16="http://schemas.microsoft.com/office/drawing/2014/main" id="{CA04A701-3EFC-FD49-7560-04375F596A55}"/>
              </a:ext>
            </a:extLst>
          </p:cNvPr>
          <p:cNvSpPr txBox="1"/>
          <p:nvPr/>
        </p:nvSpPr>
        <p:spPr>
          <a:xfrm>
            <a:off x="1868841" y="7720068"/>
            <a:ext cx="7046559" cy="511679"/>
          </a:xfrm>
          <a:prstGeom prst="rect">
            <a:avLst/>
          </a:prstGeom>
        </p:spPr>
        <p:txBody>
          <a:bodyPr lIns="0" tIns="0" rIns="0" bIns="0" rtlCol="0" anchor="t">
            <a:spAutoFit/>
          </a:bodyPr>
          <a:lstStyle/>
          <a:p>
            <a:pPr algn="l">
              <a:lnSpc>
                <a:spcPts val="4200"/>
              </a:lnSpc>
              <a:spcBef>
                <a:spcPct val="0"/>
              </a:spcBef>
            </a:pPr>
            <a:r>
              <a:rPr lang="en-US" sz="3000" dirty="0">
                <a:solidFill>
                  <a:srgbClr val="FEC01B"/>
                </a:solidFill>
                <a:latin typeface="Aptos" panose="020B0004020202020204" pitchFamily="34" charset="0"/>
                <a:ea typeface="Poppins"/>
                <a:cs typeface="Poppins"/>
                <a:sym typeface="Poppins"/>
              </a:rPr>
              <a:t>Hoàng Minh Hưởng</a:t>
            </a:r>
          </a:p>
        </p:txBody>
      </p:sp>
      <p:sp>
        <p:nvSpPr>
          <p:cNvPr id="5" name="TextBox 5">
            <a:extLst>
              <a:ext uri="{FF2B5EF4-FFF2-40B4-BE49-F238E27FC236}">
                <a16:creationId xmlns:a16="http://schemas.microsoft.com/office/drawing/2014/main" id="{DCE269C1-79C0-7FCB-1BCF-0739DBCEEB62}"/>
              </a:ext>
            </a:extLst>
          </p:cNvPr>
          <p:cNvSpPr txBox="1"/>
          <p:nvPr/>
        </p:nvSpPr>
        <p:spPr>
          <a:xfrm>
            <a:off x="1868841" y="9052639"/>
            <a:ext cx="7046559" cy="510461"/>
          </a:xfrm>
          <a:prstGeom prst="rect">
            <a:avLst/>
          </a:prstGeom>
        </p:spPr>
        <p:txBody>
          <a:bodyPr lIns="0" tIns="0" rIns="0" bIns="0" rtlCol="0" anchor="t">
            <a:spAutoFit/>
          </a:bodyPr>
          <a:lstStyle/>
          <a:p>
            <a:pPr algn="l">
              <a:lnSpc>
                <a:spcPts val="4200"/>
              </a:lnSpc>
              <a:spcBef>
                <a:spcPct val="0"/>
              </a:spcBef>
            </a:pPr>
            <a:r>
              <a:rPr lang="en-US" sz="3000" dirty="0">
                <a:solidFill>
                  <a:srgbClr val="FEC01B"/>
                </a:solidFill>
                <a:latin typeface="Aptos" panose="020B0004020202020204" pitchFamily="34" charset="0"/>
                <a:ea typeface="Poppins"/>
                <a:cs typeface="Poppins"/>
                <a:sym typeface="Poppins"/>
              </a:rPr>
              <a:t>github.com/HM-Huong/DATN</a:t>
            </a:r>
          </a:p>
        </p:txBody>
      </p:sp>
      <p:sp>
        <p:nvSpPr>
          <p:cNvPr id="8" name="Freeform 8">
            <a:extLst>
              <a:ext uri="{FF2B5EF4-FFF2-40B4-BE49-F238E27FC236}">
                <a16:creationId xmlns:a16="http://schemas.microsoft.com/office/drawing/2014/main" id="{81DC92C4-CAA5-1530-EEE4-05AA754FDC7D}"/>
              </a:ext>
            </a:extLst>
          </p:cNvPr>
          <p:cNvSpPr/>
          <p:nvPr/>
        </p:nvSpPr>
        <p:spPr>
          <a:xfrm>
            <a:off x="1028700" y="3176204"/>
            <a:ext cx="2091007" cy="527979"/>
          </a:xfrm>
          <a:custGeom>
            <a:avLst/>
            <a:gdLst/>
            <a:ahLst/>
            <a:cxnLst/>
            <a:rect l="l" t="t" r="r" b="b"/>
            <a:pathLst>
              <a:path w="2091007" h="527979">
                <a:moveTo>
                  <a:pt x="0" y="0"/>
                </a:moveTo>
                <a:lnTo>
                  <a:pt x="2091007" y="0"/>
                </a:lnTo>
                <a:lnTo>
                  <a:pt x="2091007" y="527979"/>
                </a:lnTo>
                <a:lnTo>
                  <a:pt x="0" y="527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Slide Number Placeholder 11" hidden="1">
            <a:extLst>
              <a:ext uri="{FF2B5EF4-FFF2-40B4-BE49-F238E27FC236}">
                <a16:creationId xmlns:a16="http://schemas.microsoft.com/office/drawing/2014/main" id="{E933E59D-C533-BF7A-573F-E043D7961983}"/>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3" name="Google Shape;809;p49">
            <a:extLst>
              <a:ext uri="{FF2B5EF4-FFF2-40B4-BE49-F238E27FC236}">
                <a16:creationId xmlns:a16="http://schemas.microsoft.com/office/drawing/2014/main" id="{84C06873-6471-8697-9BB1-3A3CE3A1AD61}"/>
              </a:ext>
            </a:extLst>
          </p:cNvPr>
          <p:cNvSpPr/>
          <p:nvPr/>
        </p:nvSpPr>
        <p:spPr>
          <a:xfrm>
            <a:off x="1386258" y="7844865"/>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3078" name="Picture 6" descr="github [repo git octocat]&quot; Icon - Download for free – Iconduck">
            <a:extLst>
              <a:ext uri="{FF2B5EF4-FFF2-40B4-BE49-F238E27FC236}">
                <a16:creationId xmlns:a16="http://schemas.microsoft.com/office/drawing/2014/main" id="{1402E34A-64BB-8492-BDCC-A0B4B72E4C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5539" y="9127462"/>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Employee badge with solid fill">
            <a:extLst>
              <a:ext uri="{FF2B5EF4-FFF2-40B4-BE49-F238E27FC236}">
                <a16:creationId xmlns:a16="http://schemas.microsoft.com/office/drawing/2014/main" id="{D53DB4D4-CDCA-9A1F-33D7-E5FE669E5A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5539" y="8464117"/>
            <a:ext cx="381001" cy="381001"/>
          </a:xfrm>
          <a:prstGeom prst="rect">
            <a:avLst/>
          </a:prstGeom>
        </p:spPr>
      </p:pic>
      <p:sp>
        <p:nvSpPr>
          <p:cNvPr id="21" name="TextBox 4">
            <a:extLst>
              <a:ext uri="{FF2B5EF4-FFF2-40B4-BE49-F238E27FC236}">
                <a16:creationId xmlns:a16="http://schemas.microsoft.com/office/drawing/2014/main" id="{0E6FF428-A64B-63E2-2AA0-4DAFA56BDDAD}"/>
              </a:ext>
            </a:extLst>
          </p:cNvPr>
          <p:cNvSpPr txBox="1"/>
          <p:nvPr/>
        </p:nvSpPr>
        <p:spPr>
          <a:xfrm>
            <a:off x="1868841" y="8398777"/>
            <a:ext cx="7046559" cy="511679"/>
          </a:xfrm>
          <a:prstGeom prst="rect">
            <a:avLst/>
          </a:prstGeom>
        </p:spPr>
        <p:txBody>
          <a:bodyPr lIns="0" tIns="0" rIns="0" bIns="0" rtlCol="0" anchor="t">
            <a:spAutoFit/>
          </a:bodyPr>
          <a:lstStyle/>
          <a:p>
            <a:pPr algn="l">
              <a:lnSpc>
                <a:spcPts val="4200"/>
              </a:lnSpc>
              <a:spcBef>
                <a:spcPct val="0"/>
              </a:spcBef>
            </a:pPr>
            <a:r>
              <a:rPr lang="en-US" sz="3000" dirty="0">
                <a:solidFill>
                  <a:srgbClr val="FEC01B"/>
                </a:solidFill>
                <a:latin typeface="Aptos" panose="020B0004020202020204" pitchFamily="34" charset="0"/>
                <a:ea typeface="Poppins"/>
                <a:cs typeface="Poppins"/>
                <a:sym typeface="Poppins"/>
              </a:rPr>
              <a:t>DT040224</a:t>
            </a:r>
          </a:p>
        </p:txBody>
      </p:sp>
    </p:spTree>
    <p:extLst>
      <p:ext uri="{BB962C8B-B14F-4D97-AF65-F5344CB8AC3E}">
        <p14:creationId xmlns:p14="http://schemas.microsoft.com/office/powerpoint/2010/main" val="677059243"/>
      </p:ext>
    </p:extLst>
  </p:cSld>
  <p:clrMapOvr>
    <a:masterClrMapping/>
  </p:clrMapOvr>
  <p:transition spd="slow">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1BC8C-716A-8629-8DDA-45F1DC59C9E0}"/>
            </a:ext>
          </a:extLst>
        </p:cNvPr>
        <p:cNvGrpSpPr/>
        <p:nvPr/>
      </p:nvGrpSpPr>
      <p:grpSpPr>
        <a:xfrm>
          <a:off x="0" y="0"/>
          <a:ext cx="0" cy="0"/>
          <a:chOff x="0" y="0"/>
          <a:chExt cx="0" cy="0"/>
        </a:xfrm>
      </p:grpSpPr>
      <p:sp>
        <p:nvSpPr>
          <p:cNvPr id="43" name="!!title">
            <a:extLst>
              <a:ext uri="{FF2B5EF4-FFF2-40B4-BE49-F238E27FC236}">
                <a16:creationId xmlns:a16="http://schemas.microsoft.com/office/drawing/2014/main" id="{1D30A079-B064-5E91-9C69-93FD3036D0FA}"/>
              </a:ext>
            </a:extLst>
          </p:cNvPr>
          <p:cNvSpPr txBox="1"/>
          <p:nvPr/>
        </p:nvSpPr>
        <p:spPr>
          <a:xfrm>
            <a:off x="-19089873" y="-155912"/>
            <a:ext cx="37390136" cy="2734486"/>
          </a:xfrm>
          <a:prstGeom prst="rect">
            <a:avLst/>
          </a:prstGeom>
          <a:solidFill>
            <a:srgbClr val="FEC200"/>
          </a:solidFill>
          <a:ln>
            <a:noFill/>
          </a:ln>
        </p:spPr>
        <p:txBody>
          <a:bodyPr wrap="square" lIns="576000" tIns="432000" rIns="576000" bIns="432000" rtlCol="0" anchor="ctr">
            <a:spAutoFit/>
          </a:bodyPr>
          <a:lstStyle/>
          <a:p>
            <a:pPr>
              <a:lnSpc>
                <a:spcPct val="150000"/>
              </a:lnSpc>
              <a:spcBef>
                <a:spcPct val="0"/>
              </a:spcBef>
            </a:pPr>
            <a:r>
              <a:rPr lang="en-US" sz="8000" b="1" dirty="0">
                <a:latin typeface="Bungee" panose="020B0604020202020204" charset="0"/>
                <a:ea typeface="Bungee"/>
                <a:cs typeface="Bungee"/>
                <a:sym typeface="Bungee"/>
              </a:rPr>
              <a:t>   </a:t>
            </a:r>
            <a:r>
              <a:rPr lang="en-US" sz="8800" b="1" dirty="0">
                <a:latin typeface="Bungee" panose="020B0604020202020204" charset="0"/>
                <a:ea typeface="Bungee"/>
                <a:cs typeface="Bungee"/>
                <a:sym typeface="Bungee"/>
              </a:rPr>
              <a:t>ĐỒ ÁN TỐT NGHIỆP                             </a:t>
            </a:r>
            <a:r>
              <a:rPr lang="en-US" sz="8800" b="1" dirty="0" err="1">
                <a:latin typeface="Bungee" panose="020B0604020202020204" charset="0"/>
                <a:ea typeface="Bungee"/>
                <a:cs typeface="Bungee"/>
                <a:sym typeface="Bungee"/>
              </a:rPr>
              <a:t>Nội</a:t>
            </a:r>
            <a:r>
              <a:rPr lang="en-US" sz="8800" b="1" dirty="0">
                <a:latin typeface="Bungee" panose="020B0604020202020204" charset="0"/>
                <a:ea typeface="Bungee"/>
                <a:cs typeface="Bungee"/>
                <a:sym typeface="Bungee"/>
              </a:rPr>
              <a:t> dung</a:t>
            </a:r>
            <a:endParaRPr lang="en-US" sz="8000" b="1" dirty="0">
              <a:latin typeface="Bungee" panose="020B0604020202020204" charset="0"/>
              <a:ea typeface="Bungee"/>
              <a:cs typeface="Bungee"/>
              <a:sym typeface="Bungee"/>
            </a:endParaRPr>
          </a:p>
        </p:txBody>
      </p:sp>
      <p:grpSp>
        <p:nvGrpSpPr>
          <p:cNvPr id="10" name="!!Group 7">
            <a:extLst>
              <a:ext uri="{FF2B5EF4-FFF2-40B4-BE49-F238E27FC236}">
                <a16:creationId xmlns:a16="http://schemas.microsoft.com/office/drawing/2014/main" id="{B03FDE6E-D71C-54D3-CD66-009AC57DA0A2}"/>
              </a:ext>
            </a:extLst>
          </p:cNvPr>
          <p:cNvGrpSpPr/>
          <p:nvPr/>
        </p:nvGrpSpPr>
        <p:grpSpPr>
          <a:xfrm>
            <a:off x="-914400" y="2774737"/>
            <a:ext cx="7010400" cy="1440491"/>
            <a:chOff x="-2762137" y="6795902"/>
            <a:chExt cx="14678024" cy="1935091"/>
          </a:xfrm>
        </p:grpSpPr>
        <p:sp>
          <p:nvSpPr>
            <p:cNvPr id="5" name="Freeform 2">
              <a:extLst>
                <a:ext uri="{FF2B5EF4-FFF2-40B4-BE49-F238E27FC236}">
                  <a16:creationId xmlns:a16="http://schemas.microsoft.com/office/drawing/2014/main" id="{C340375A-590C-3B57-E043-ADBC2581792F}"/>
                </a:ext>
              </a:extLst>
            </p:cNvPr>
            <p:cNvSpPr/>
            <p:nvPr/>
          </p:nvSpPr>
          <p:spPr>
            <a:xfrm>
              <a:off x="-2762137" y="6907082"/>
              <a:ext cx="14678024"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6" name="TextBox 5">
              <a:extLst>
                <a:ext uri="{FF2B5EF4-FFF2-40B4-BE49-F238E27FC236}">
                  <a16:creationId xmlns:a16="http://schemas.microsoft.com/office/drawing/2014/main" id="{EB4A414E-3F1B-8577-AA55-24407F0FFE81}"/>
                </a:ext>
              </a:extLst>
            </p:cNvPr>
            <p:cNvSpPr txBox="1"/>
            <p:nvPr/>
          </p:nvSpPr>
          <p:spPr>
            <a:xfrm>
              <a:off x="-421243" y="6795902"/>
              <a:ext cx="11551645" cy="1935091"/>
            </a:xfrm>
            <a:prstGeom prst="rect">
              <a:avLst/>
            </a:prstGeom>
            <a:noFill/>
          </p:spPr>
          <p:txBody>
            <a:bodyPr wrap="square" tIns="396000" bIns="360000" rtlCol="0">
              <a:spAutoFit/>
            </a:bodyPr>
            <a:lstStyle/>
            <a:p>
              <a:pPr>
                <a:lnSpc>
                  <a:spcPct val="150000"/>
                </a:lnSpc>
                <a:spcBef>
                  <a:spcPct val="0"/>
                </a:spcBef>
              </a:pPr>
              <a:r>
                <a:rPr lang="en-US" sz="3200" dirty="0">
                  <a:solidFill>
                    <a:srgbClr val="FFFDFC"/>
                  </a:solidFill>
                  <a:latin typeface="Bungee" panose="020B0604020202020204" charset="0"/>
                  <a:ea typeface="Poppins"/>
                  <a:cs typeface="Poppins Bold"/>
                  <a:sym typeface="Poppins Bold"/>
                </a:rPr>
                <a:t>1. Tổng quan về đề tài</a:t>
              </a:r>
              <a:endParaRPr lang="en-US" sz="3200" dirty="0">
                <a:solidFill>
                  <a:srgbClr val="FFFDFC"/>
                </a:solidFill>
                <a:latin typeface="Bungee" panose="020B0604020202020204" charset="0"/>
                <a:ea typeface="Poppins"/>
                <a:cs typeface="Poppins"/>
                <a:sym typeface="Poppins"/>
              </a:endParaRPr>
            </a:p>
          </p:txBody>
        </p:sp>
      </p:grpSp>
      <p:sp>
        <p:nvSpPr>
          <p:cNvPr id="13" name="TextBox 12">
            <a:extLst>
              <a:ext uri="{FF2B5EF4-FFF2-40B4-BE49-F238E27FC236}">
                <a16:creationId xmlns:a16="http://schemas.microsoft.com/office/drawing/2014/main" id="{07C1387D-0351-6DD3-948F-6EB07ED74B77}"/>
              </a:ext>
            </a:extLst>
          </p:cNvPr>
          <p:cNvSpPr txBox="1"/>
          <p:nvPr/>
        </p:nvSpPr>
        <p:spPr>
          <a:xfrm rot="21480000">
            <a:off x="8127965" y="8493198"/>
            <a:ext cx="4202363" cy="760016"/>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Aptos" panose="020B0004020202020204" pitchFamily="34" charset="0"/>
                <a:ea typeface="Poppins"/>
                <a:cs typeface="Poppins Bold"/>
                <a:sym typeface="Poppins Bold"/>
              </a:rPr>
              <a:t>1. Tổng quan về đề tài</a:t>
            </a:r>
            <a:endParaRPr lang="en-US" sz="3200" dirty="0">
              <a:solidFill>
                <a:srgbClr val="FFFDFC"/>
              </a:solidFill>
              <a:latin typeface="Aptos" panose="020B0004020202020204" pitchFamily="34" charset="0"/>
              <a:ea typeface="Poppins"/>
              <a:cs typeface="Poppins"/>
              <a:sym typeface="Poppins"/>
            </a:endParaRPr>
          </a:p>
        </p:txBody>
      </p:sp>
      <p:grpSp>
        <p:nvGrpSpPr>
          <p:cNvPr id="24" name="!!Group 9">
            <a:extLst>
              <a:ext uri="{FF2B5EF4-FFF2-40B4-BE49-F238E27FC236}">
                <a16:creationId xmlns:a16="http://schemas.microsoft.com/office/drawing/2014/main" id="{5E32EF65-9505-1554-3004-A483F31FB6E3}"/>
              </a:ext>
            </a:extLst>
          </p:cNvPr>
          <p:cNvGrpSpPr/>
          <p:nvPr/>
        </p:nvGrpSpPr>
        <p:grpSpPr>
          <a:xfrm>
            <a:off x="-914400" y="5751739"/>
            <a:ext cx="9030382" cy="1794111"/>
            <a:chOff x="-3205314" y="6907081"/>
            <a:chExt cx="15448439" cy="2410127"/>
          </a:xfrm>
        </p:grpSpPr>
        <p:sp>
          <p:nvSpPr>
            <p:cNvPr id="25" name="Freeform 2">
              <a:extLst>
                <a:ext uri="{FF2B5EF4-FFF2-40B4-BE49-F238E27FC236}">
                  <a16:creationId xmlns:a16="http://schemas.microsoft.com/office/drawing/2014/main" id="{B448BEB7-9DBA-D834-F943-7D6B2FF8C2BF}"/>
                </a:ext>
              </a:extLst>
            </p:cNvPr>
            <p:cNvSpPr/>
            <p:nvPr/>
          </p:nvSpPr>
          <p:spPr>
            <a:xfrm>
              <a:off x="-3205314" y="6907081"/>
              <a:ext cx="15448439"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6" name="TextBox 25">
              <a:extLst>
                <a:ext uri="{FF2B5EF4-FFF2-40B4-BE49-F238E27FC236}">
                  <a16:creationId xmlns:a16="http://schemas.microsoft.com/office/drawing/2014/main" id="{66B6856F-E661-300E-EA9B-84239D32CCB3}"/>
                </a:ext>
              </a:extLst>
            </p:cNvPr>
            <p:cNvSpPr txBox="1"/>
            <p:nvPr/>
          </p:nvSpPr>
          <p:spPr>
            <a:xfrm>
              <a:off x="-1271658" y="7291288"/>
              <a:ext cx="12856153" cy="2025920"/>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Bungee" panose="020B0604020202020204" charset="0"/>
                  <a:ea typeface="Poppins"/>
                  <a:cs typeface="Poppins Bold"/>
                  <a:sym typeface="Poppins Bold"/>
                </a:rPr>
                <a:t>3. Hệ thống thiết bị ngoại vi</a:t>
              </a:r>
              <a:endParaRPr lang="en-US" sz="3200" dirty="0">
                <a:solidFill>
                  <a:srgbClr val="FFFDFC"/>
                </a:solidFill>
                <a:latin typeface="Bungee" panose="020B0604020202020204" charset="0"/>
                <a:ea typeface="Poppins"/>
                <a:cs typeface="Poppins"/>
                <a:sym typeface="Poppins"/>
              </a:endParaRPr>
            </a:p>
          </p:txBody>
        </p:sp>
      </p:grpSp>
      <p:grpSp>
        <p:nvGrpSpPr>
          <p:cNvPr id="30" name="!!Group 8">
            <a:extLst>
              <a:ext uri="{FF2B5EF4-FFF2-40B4-BE49-F238E27FC236}">
                <a16:creationId xmlns:a16="http://schemas.microsoft.com/office/drawing/2014/main" id="{693F733E-D77F-0A65-B6AB-53A741382DE4}"/>
              </a:ext>
            </a:extLst>
          </p:cNvPr>
          <p:cNvGrpSpPr/>
          <p:nvPr/>
        </p:nvGrpSpPr>
        <p:grpSpPr>
          <a:xfrm>
            <a:off x="-914400" y="4321496"/>
            <a:ext cx="6522594" cy="1755837"/>
            <a:chOff x="-3314404" y="6907081"/>
            <a:chExt cx="11345694" cy="2358712"/>
          </a:xfrm>
        </p:grpSpPr>
        <p:sp>
          <p:nvSpPr>
            <p:cNvPr id="31" name="Freeform 2">
              <a:extLst>
                <a:ext uri="{FF2B5EF4-FFF2-40B4-BE49-F238E27FC236}">
                  <a16:creationId xmlns:a16="http://schemas.microsoft.com/office/drawing/2014/main" id="{AFA23AF3-D587-9332-05D1-E79BFABD2125}"/>
                </a:ext>
              </a:extLst>
            </p:cNvPr>
            <p:cNvSpPr/>
            <p:nvPr/>
          </p:nvSpPr>
          <p:spPr>
            <a:xfrm>
              <a:off x="-3314404" y="6907081"/>
              <a:ext cx="11345694"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32" name="TextBox 31">
              <a:extLst>
                <a:ext uri="{FF2B5EF4-FFF2-40B4-BE49-F238E27FC236}">
                  <a16:creationId xmlns:a16="http://schemas.microsoft.com/office/drawing/2014/main" id="{14382A02-8039-3DCA-D3CA-044179B7D64E}"/>
                </a:ext>
              </a:extLst>
            </p:cNvPr>
            <p:cNvSpPr txBox="1"/>
            <p:nvPr/>
          </p:nvSpPr>
          <p:spPr>
            <a:xfrm>
              <a:off x="-1369637" y="7239873"/>
              <a:ext cx="8798698" cy="2025920"/>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Bungee" panose="020B0604020202020204" charset="0"/>
                  <a:ea typeface="Poppins"/>
                  <a:cs typeface="Poppins Bold"/>
                  <a:sym typeface="Poppins Bold"/>
                </a:rPr>
                <a:t>2. Giao thức </a:t>
              </a:r>
              <a:r>
                <a:rPr lang="en-US" sz="3200" dirty="0" err="1">
                  <a:solidFill>
                    <a:srgbClr val="FFFDFC"/>
                  </a:solidFill>
                  <a:latin typeface="Bungee" panose="020B0604020202020204" charset="0"/>
                  <a:ea typeface="Poppins"/>
                  <a:cs typeface="Poppins Bold"/>
                  <a:sym typeface="Poppins Bold"/>
                </a:rPr>
                <a:t>FPro</a:t>
              </a:r>
              <a:endParaRPr lang="en-US" sz="3200" dirty="0">
                <a:solidFill>
                  <a:srgbClr val="FFFDFC"/>
                </a:solidFill>
                <a:latin typeface="Bungee" panose="020B0604020202020204" charset="0"/>
                <a:ea typeface="Poppins"/>
                <a:cs typeface="Poppins"/>
                <a:sym typeface="Poppins"/>
              </a:endParaRPr>
            </a:p>
          </p:txBody>
        </p:sp>
      </p:grpSp>
      <p:grpSp>
        <p:nvGrpSpPr>
          <p:cNvPr id="33" name="Group 9">
            <a:extLst>
              <a:ext uri="{FF2B5EF4-FFF2-40B4-BE49-F238E27FC236}">
                <a16:creationId xmlns:a16="http://schemas.microsoft.com/office/drawing/2014/main" id="{28FA43AB-8EBE-8E07-7B79-FBC3EC34A113}"/>
              </a:ext>
            </a:extLst>
          </p:cNvPr>
          <p:cNvGrpSpPr/>
          <p:nvPr/>
        </p:nvGrpSpPr>
        <p:grpSpPr>
          <a:xfrm>
            <a:off x="-914400" y="7226697"/>
            <a:ext cx="7848600" cy="1780885"/>
            <a:chOff x="-2762137" y="6907081"/>
            <a:chExt cx="12471478" cy="2392359"/>
          </a:xfrm>
        </p:grpSpPr>
        <p:sp>
          <p:nvSpPr>
            <p:cNvPr id="34" name="Freeform 2">
              <a:extLst>
                <a:ext uri="{FF2B5EF4-FFF2-40B4-BE49-F238E27FC236}">
                  <a16:creationId xmlns:a16="http://schemas.microsoft.com/office/drawing/2014/main" id="{B4742A4C-ACAF-7CEC-E822-4D0A7139F38F}"/>
                </a:ext>
              </a:extLst>
            </p:cNvPr>
            <p:cNvSpPr/>
            <p:nvPr/>
          </p:nvSpPr>
          <p:spPr>
            <a:xfrm>
              <a:off x="-2762137" y="6907081"/>
              <a:ext cx="12471478"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35" name="TextBox 34">
              <a:extLst>
                <a:ext uri="{FF2B5EF4-FFF2-40B4-BE49-F238E27FC236}">
                  <a16:creationId xmlns:a16="http://schemas.microsoft.com/office/drawing/2014/main" id="{5B378BC5-D1A6-034B-13E8-49D209D3EAFF}"/>
                </a:ext>
              </a:extLst>
            </p:cNvPr>
            <p:cNvSpPr txBox="1"/>
            <p:nvPr/>
          </p:nvSpPr>
          <p:spPr>
            <a:xfrm>
              <a:off x="-965515" y="7273522"/>
              <a:ext cx="10163849" cy="2025918"/>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Bungee" panose="020B0604020202020204" charset="0"/>
                  <a:ea typeface="Poppins"/>
                  <a:cs typeface="Poppins Bold"/>
                  <a:sym typeface="Poppins Bold"/>
                </a:rPr>
                <a:t>4. Hệ thống xử lý đồ hoạ</a:t>
              </a:r>
              <a:endParaRPr lang="en-US" sz="3200" dirty="0">
                <a:solidFill>
                  <a:srgbClr val="FFFDFC"/>
                </a:solidFill>
                <a:latin typeface="Bungee" panose="020B0604020202020204" charset="0"/>
                <a:ea typeface="Poppins"/>
                <a:cs typeface="Poppins"/>
                <a:sym typeface="Poppins"/>
              </a:endParaRPr>
            </a:p>
          </p:txBody>
        </p:sp>
      </p:grpSp>
      <p:grpSp>
        <p:nvGrpSpPr>
          <p:cNvPr id="36" name="Group 9">
            <a:extLst>
              <a:ext uri="{FF2B5EF4-FFF2-40B4-BE49-F238E27FC236}">
                <a16:creationId xmlns:a16="http://schemas.microsoft.com/office/drawing/2014/main" id="{B275606F-9B67-831D-9C5E-C090500D9901}"/>
              </a:ext>
            </a:extLst>
          </p:cNvPr>
          <p:cNvGrpSpPr/>
          <p:nvPr/>
        </p:nvGrpSpPr>
        <p:grpSpPr>
          <a:xfrm>
            <a:off x="-914400" y="8686960"/>
            <a:ext cx="10286999" cy="1878459"/>
            <a:chOff x="-3099427" y="6907082"/>
            <a:chExt cx="17565072" cy="2523437"/>
          </a:xfrm>
        </p:grpSpPr>
        <p:sp>
          <p:nvSpPr>
            <p:cNvPr id="37" name="Freeform 2">
              <a:extLst>
                <a:ext uri="{FF2B5EF4-FFF2-40B4-BE49-F238E27FC236}">
                  <a16:creationId xmlns:a16="http://schemas.microsoft.com/office/drawing/2014/main" id="{72D1D09B-0640-B858-C55A-E3AC4F06757E}"/>
                </a:ext>
              </a:extLst>
            </p:cNvPr>
            <p:cNvSpPr/>
            <p:nvPr/>
          </p:nvSpPr>
          <p:spPr>
            <a:xfrm>
              <a:off x="-3099427" y="6907082"/>
              <a:ext cx="17565072" cy="180194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38" name="TextBox 37">
              <a:extLst>
                <a:ext uri="{FF2B5EF4-FFF2-40B4-BE49-F238E27FC236}">
                  <a16:creationId xmlns:a16="http://schemas.microsoft.com/office/drawing/2014/main" id="{0D212C51-83EC-A5C6-2D45-2037D3E28C50}"/>
                </a:ext>
              </a:extLst>
            </p:cNvPr>
            <p:cNvSpPr txBox="1"/>
            <p:nvPr/>
          </p:nvSpPr>
          <p:spPr>
            <a:xfrm>
              <a:off x="-1169898" y="7404599"/>
              <a:ext cx="14445823" cy="2025920"/>
            </a:xfrm>
            <a:prstGeom prst="rect">
              <a:avLst/>
            </a:prstGeom>
            <a:noFill/>
          </p:spPr>
          <p:txBody>
            <a:bodyPr wrap="square" rtlCol="0">
              <a:spAutoFit/>
            </a:bodyPr>
            <a:lstStyle/>
            <a:p>
              <a:pPr>
                <a:lnSpc>
                  <a:spcPct val="150000"/>
                </a:lnSpc>
                <a:spcBef>
                  <a:spcPct val="0"/>
                </a:spcBef>
              </a:pPr>
              <a:r>
                <a:rPr lang="en-US" sz="3200" dirty="0">
                  <a:solidFill>
                    <a:srgbClr val="FFFDFC"/>
                  </a:solidFill>
                  <a:latin typeface="Bungee" panose="020B0604020202020204" charset="0"/>
                  <a:ea typeface="Poppins"/>
                  <a:cs typeface="Poppins Bold"/>
                  <a:sym typeface="Poppins Bold"/>
                </a:rPr>
                <a:t>5. Thiết kế chương trình ứng dụng</a:t>
              </a:r>
              <a:endParaRPr lang="en-US" sz="3200" dirty="0">
                <a:solidFill>
                  <a:srgbClr val="FFFDFC"/>
                </a:solidFill>
                <a:latin typeface="Bungee" panose="020B0604020202020204" charset="0"/>
                <a:ea typeface="Poppins"/>
                <a:cs typeface="Poppins"/>
                <a:sym typeface="Poppins"/>
              </a:endParaRPr>
            </a:p>
          </p:txBody>
        </p:sp>
      </p:grpSp>
      <p:pic>
        <p:nvPicPr>
          <p:cNvPr id="1028" name="!!Picture">
            <a:extLst>
              <a:ext uri="{FF2B5EF4-FFF2-40B4-BE49-F238E27FC236}">
                <a16:creationId xmlns:a16="http://schemas.microsoft.com/office/drawing/2014/main" id="{3CEA0EFF-6116-09E3-46C2-105B9B351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5008" y="258666"/>
            <a:ext cx="11918950"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3">
            <a:extLst>
              <a:ext uri="{FF2B5EF4-FFF2-40B4-BE49-F238E27FC236}">
                <a16:creationId xmlns:a16="http://schemas.microsoft.com/office/drawing/2014/main" id="{B836C2D3-F80C-1E12-57E7-0D17CE3A213A}"/>
              </a:ext>
            </a:extLst>
          </p:cNvPr>
          <p:cNvGrpSpPr/>
          <p:nvPr/>
        </p:nvGrpSpPr>
        <p:grpSpPr>
          <a:xfrm>
            <a:off x="-32456735" y="-4943218"/>
            <a:ext cx="89687395" cy="20893559"/>
            <a:chOff x="-34109105" y="443514"/>
            <a:chExt cx="119583195" cy="27858081"/>
          </a:xfrm>
        </p:grpSpPr>
        <p:sp>
          <p:nvSpPr>
            <p:cNvPr id="53" name="Freeform 4">
              <a:extLst>
                <a:ext uri="{FF2B5EF4-FFF2-40B4-BE49-F238E27FC236}">
                  <a16:creationId xmlns:a16="http://schemas.microsoft.com/office/drawing/2014/main" id="{9233939C-28FB-2D70-00A7-96FAEA21758E}"/>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4" name="Freeform 5">
              <a:extLst>
                <a:ext uri="{FF2B5EF4-FFF2-40B4-BE49-F238E27FC236}">
                  <a16:creationId xmlns:a16="http://schemas.microsoft.com/office/drawing/2014/main" id="{4E3EAF9A-A2BC-8D9F-F92D-E5F1E6E71177}"/>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sp>
        <p:nvSpPr>
          <p:cNvPr id="55" name="Slide Number Placeholder 54">
            <a:extLst>
              <a:ext uri="{FF2B5EF4-FFF2-40B4-BE49-F238E27FC236}">
                <a16:creationId xmlns:a16="http://schemas.microsoft.com/office/drawing/2014/main" id="{A25CB66F-E6A0-D4C4-6B5C-55C41EF71AF5}"/>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2349442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7787E3EC-BD97-A457-4B58-F6E1FE4CD52A}"/>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C85D4A2-699D-6F8C-61C2-298422D799E9}"/>
              </a:ext>
            </a:extLst>
          </p:cNvPr>
          <p:cNvPicPr>
            <a:picLocks noChangeAspect="1"/>
          </p:cNvPicPr>
          <p:nvPr/>
        </p:nvPicPr>
        <p:blipFill>
          <a:blip r:embed="rId4" cstate="print">
            <a:extLst>
              <a:ext uri="{28A0092B-C50C-407E-A947-70E740481C1C}">
                <a14:useLocalDpi xmlns:a14="http://schemas.microsoft.com/office/drawing/2010/main" val="0"/>
              </a:ext>
            </a:extLst>
          </a:blip>
          <a:srcRect b="48747"/>
          <a:stretch/>
        </p:blipFill>
        <p:spPr>
          <a:xfrm rot="12136484">
            <a:off x="20435993" y="2055113"/>
            <a:ext cx="1092775" cy="708195"/>
          </a:xfrm>
          <a:prstGeom prst="rect">
            <a:avLst/>
          </a:prstGeom>
        </p:spPr>
      </p:pic>
      <p:grpSp>
        <p:nvGrpSpPr>
          <p:cNvPr id="17" name="!!Group 7">
            <a:extLst>
              <a:ext uri="{FF2B5EF4-FFF2-40B4-BE49-F238E27FC236}">
                <a16:creationId xmlns:a16="http://schemas.microsoft.com/office/drawing/2014/main" id="{61FF22F6-BCCE-0F72-B122-DCACF69E2874}"/>
              </a:ext>
            </a:extLst>
          </p:cNvPr>
          <p:cNvGrpSpPr/>
          <p:nvPr/>
        </p:nvGrpSpPr>
        <p:grpSpPr>
          <a:xfrm rot="20942839">
            <a:off x="-2594405" y="2205110"/>
            <a:ext cx="23153610" cy="4771416"/>
            <a:chOff x="-2762138" y="4995614"/>
            <a:chExt cx="25485510" cy="6409711"/>
          </a:xfrm>
        </p:grpSpPr>
        <p:sp>
          <p:nvSpPr>
            <p:cNvPr id="18" name="Freeform 2">
              <a:extLst>
                <a:ext uri="{FF2B5EF4-FFF2-40B4-BE49-F238E27FC236}">
                  <a16:creationId xmlns:a16="http://schemas.microsoft.com/office/drawing/2014/main" id="{86EFA08E-FE20-434C-1EC5-E750777A88AE}"/>
                </a:ext>
              </a:extLst>
            </p:cNvPr>
            <p:cNvSpPr/>
            <p:nvPr/>
          </p:nvSpPr>
          <p:spPr>
            <a:xfrm>
              <a:off x="-2762138" y="4995614"/>
              <a:ext cx="25233413"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CD4E9C3F-2528-0B1D-3505-DDF0B7C5C487}"/>
                </a:ext>
              </a:extLst>
            </p:cNvPr>
            <p:cNvSpPr txBox="1"/>
            <p:nvPr/>
          </p:nvSpPr>
          <p:spPr>
            <a:xfrm rot="21480000">
              <a:off x="1347887" y="6469679"/>
              <a:ext cx="21375485" cy="2852829"/>
            </a:xfrm>
            <a:prstGeom prst="rect">
              <a:avLst/>
            </a:prstGeom>
            <a:noFill/>
          </p:spPr>
          <p:txBody>
            <a:bodyPr wrap="square" rtlCol="0">
              <a:spAutoFit/>
            </a:bodyPr>
            <a:lstStyle/>
            <a:p>
              <a:pPr>
                <a:lnSpc>
                  <a:spcPct val="150000"/>
                </a:lnSpc>
                <a:spcBef>
                  <a:spcPct val="0"/>
                </a:spcBef>
              </a:pPr>
              <a:r>
                <a:rPr lang="en-US" sz="9600" dirty="0">
                  <a:solidFill>
                    <a:srgbClr val="FFFDFC"/>
                  </a:solidFill>
                  <a:latin typeface="Bungee" panose="020B0604020202020204" charset="0"/>
                  <a:ea typeface="Poppins"/>
                  <a:cs typeface="Poppins Bold"/>
                  <a:sym typeface="Poppins Bold"/>
                </a:rPr>
                <a:t>1. Tổng quan về đề tài</a:t>
              </a:r>
              <a:endParaRPr lang="en-US" sz="96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DAA0BCFF-CA6D-880D-9684-F00D2632CCE9}"/>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3A9F3039-3A73-FDE9-3F6B-7C94102EF770}"/>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B66B9104-0D14-7683-0B20-F65DA31447E7}"/>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63DBDC02-8D24-8C2F-411B-5A1D1FA68C1C}"/>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a:extLst>
              <a:ext uri="{FF2B5EF4-FFF2-40B4-BE49-F238E27FC236}">
                <a16:creationId xmlns:a16="http://schemas.microsoft.com/office/drawing/2014/main" id="{B863E4A1-4939-521F-7F57-5A9BBA41513E}"/>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rot="4885247">
            <a:off x="19149674" y="1154357"/>
            <a:ext cx="11918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39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26AB6C-A849-2959-3A8C-12F03D573B5F}"/>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3215ADF5-975C-356F-42F2-DAD09AC8AF65}"/>
              </a:ext>
            </a:extLst>
          </p:cNvPr>
          <p:cNvSpPr/>
          <p:nvPr/>
        </p:nvSpPr>
        <p:spPr>
          <a:xfrm>
            <a:off x="4267200" y="-467271"/>
            <a:ext cx="3657599" cy="217058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a:extLst>
              <a:ext uri="{FF2B5EF4-FFF2-40B4-BE49-F238E27FC236}">
                <a16:creationId xmlns:a16="http://schemas.microsoft.com/office/drawing/2014/main" id="{BFC16C8B-FD79-7B96-F0E0-CFAF37CCC8A4}"/>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26" name="TextBox 25">
            <a:extLst>
              <a:ext uri="{FF2B5EF4-FFF2-40B4-BE49-F238E27FC236}">
                <a16:creationId xmlns:a16="http://schemas.microsoft.com/office/drawing/2014/main" id="{76B213C4-8A51-D7E5-180A-403F76FD5785}"/>
              </a:ext>
            </a:extLst>
          </p:cNvPr>
          <p:cNvSpPr txBox="1"/>
          <p:nvPr/>
        </p:nvSpPr>
        <p:spPr>
          <a:xfrm>
            <a:off x="609600" y="2055705"/>
            <a:ext cx="7162800" cy="7818487"/>
          </a:xfrm>
          <a:prstGeom prst="rect">
            <a:avLst/>
          </a:prstGeom>
          <a:noFill/>
        </p:spPr>
        <p:txBody>
          <a:bodyPr wrap="square" rtlCol="0">
            <a:spAutoFit/>
          </a:bodyPr>
          <a:lstStyle/>
          <a:p>
            <a:pPr algn="just">
              <a:lnSpc>
                <a:spcPct val="120000"/>
              </a:lnSpc>
            </a:pPr>
            <a:r>
              <a:rPr lang="en-US" sz="2800" dirty="0">
                <a:latin typeface="Aptos" panose="020B0004020202020204" pitchFamily="34" charset="0"/>
              </a:rPr>
              <a:t>Hiện nay, FPGA (Field Programmable Gate Array) ngày càng trở nên quan trọng trong lĩnh vực điện tử và công nghiệp nhúng nhờ vào các đặc điểm sau:</a:t>
            </a:r>
          </a:p>
          <a:p>
            <a:pPr marL="457200" indent="-457200" algn="just">
              <a:lnSpc>
                <a:spcPct val="120000"/>
              </a:lnSpc>
              <a:buFontTx/>
              <a:buChar char="-"/>
            </a:pPr>
            <a:r>
              <a:rPr lang="en-US" sz="2800" dirty="0">
                <a:latin typeface="Aptos" panose="020B0004020202020204" pitchFamily="34" charset="0"/>
              </a:rPr>
              <a:t>Hiệu năng cao: FPGA hỗ trợ thực hiện nhiều tác vụ một cách đồng thời.</a:t>
            </a:r>
          </a:p>
          <a:p>
            <a:pPr marL="457200" indent="-457200" algn="just">
              <a:lnSpc>
                <a:spcPct val="120000"/>
              </a:lnSpc>
              <a:buFontTx/>
              <a:buChar char="-"/>
            </a:pPr>
            <a:r>
              <a:rPr lang="en-US" sz="2800" dirty="0">
                <a:latin typeface="Aptos" panose="020B0004020202020204" pitchFamily="34" charset="0"/>
              </a:rPr>
              <a:t>Độ trễ thấp: FPGA cho phép xử lý tín hiệu theo thời gian thực với tốc độ cao.</a:t>
            </a:r>
          </a:p>
          <a:p>
            <a:pPr marL="457200" indent="-457200" algn="just">
              <a:lnSpc>
                <a:spcPct val="120000"/>
              </a:lnSpc>
              <a:buFontTx/>
              <a:buChar char="-"/>
            </a:pPr>
            <a:r>
              <a:rPr lang="vi-VN" sz="2800" dirty="0">
                <a:latin typeface="Aptos" panose="020B0004020202020204" pitchFamily="34" charset="0"/>
              </a:rPr>
              <a:t>FPGA cho phép thiết kế các mạch chuyên dụng để thực hiện các chức năng cụ thể, tối ưu hiệu năng và tài nguyên.</a:t>
            </a:r>
            <a:endParaRPr lang="en-US" sz="2800" dirty="0">
              <a:latin typeface="Aptos" panose="020B0004020202020204" pitchFamily="34" charset="0"/>
            </a:endParaRPr>
          </a:p>
          <a:p>
            <a:pPr marL="457200" indent="-457200" algn="just">
              <a:lnSpc>
                <a:spcPct val="120000"/>
              </a:lnSpc>
              <a:buFontTx/>
              <a:buChar char="-"/>
            </a:pPr>
            <a:r>
              <a:rPr lang="en-US" sz="2800" dirty="0">
                <a:latin typeface="Aptos" panose="020B0004020202020204" pitchFamily="34" charset="0"/>
              </a:rPr>
              <a:t>FPGA có thể lập trình lại để phù hợp với các yêu cầu mới mà không cần thay đổi phần cứng.</a:t>
            </a:r>
          </a:p>
          <a:p>
            <a:pPr marL="457200" indent="-457200" algn="just">
              <a:lnSpc>
                <a:spcPct val="120000"/>
              </a:lnSpc>
              <a:buFontTx/>
              <a:buChar char="-"/>
            </a:pPr>
            <a:endParaRPr lang="en-US" sz="2800" dirty="0">
              <a:latin typeface="Aptos" panose="020B0004020202020204" pitchFamily="34" charset="0"/>
            </a:endParaRPr>
          </a:p>
        </p:txBody>
      </p:sp>
      <p:grpSp>
        <p:nvGrpSpPr>
          <p:cNvPr id="2" name="!!Group 7">
            <a:extLst>
              <a:ext uri="{FF2B5EF4-FFF2-40B4-BE49-F238E27FC236}">
                <a16:creationId xmlns:a16="http://schemas.microsoft.com/office/drawing/2014/main" id="{5C6D2B6A-EFEF-77C3-B2A1-568E956D25E3}"/>
              </a:ext>
            </a:extLst>
          </p:cNvPr>
          <p:cNvGrpSpPr/>
          <p:nvPr/>
        </p:nvGrpSpPr>
        <p:grpSpPr>
          <a:xfrm>
            <a:off x="-914366" y="38100"/>
            <a:ext cx="6857965" cy="1440491"/>
            <a:chOff x="-2762066" y="6795902"/>
            <a:chExt cx="14358864" cy="1935091"/>
          </a:xfrm>
        </p:grpSpPr>
        <p:sp>
          <p:nvSpPr>
            <p:cNvPr id="3" name="Freeform 2">
              <a:extLst>
                <a:ext uri="{FF2B5EF4-FFF2-40B4-BE49-F238E27FC236}">
                  <a16:creationId xmlns:a16="http://schemas.microsoft.com/office/drawing/2014/main" id="{B553352A-4E79-7F47-84B8-FF010FE19918}"/>
                </a:ext>
              </a:extLst>
            </p:cNvPr>
            <p:cNvSpPr/>
            <p:nvPr/>
          </p:nvSpPr>
          <p:spPr>
            <a:xfrm rot="60000">
              <a:off x="-2762066" y="6901714"/>
              <a:ext cx="13720105"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2">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4" name="TextBox 3">
              <a:extLst>
                <a:ext uri="{FF2B5EF4-FFF2-40B4-BE49-F238E27FC236}">
                  <a16:creationId xmlns:a16="http://schemas.microsoft.com/office/drawing/2014/main" id="{34ADDE8C-A75F-B659-3E6D-F01001657953}"/>
                </a:ext>
              </a:extLst>
            </p:cNvPr>
            <p:cNvSpPr txBox="1"/>
            <p:nvPr/>
          </p:nvSpPr>
          <p:spPr>
            <a:xfrm>
              <a:off x="-421245" y="6795902"/>
              <a:ext cx="12018043"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1.1 Lý do chọn đề tài</a:t>
              </a:r>
              <a:endParaRPr lang="en-US" sz="3200" dirty="0">
                <a:solidFill>
                  <a:srgbClr val="FFFDFC"/>
                </a:solidFill>
                <a:latin typeface="Bungee" panose="020B0604020202020204" charset="0"/>
                <a:ea typeface="Poppins"/>
                <a:cs typeface="Poppins"/>
                <a:sym typeface="Poppins"/>
              </a:endParaRPr>
            </a:p>
          </p:txBody>
        </p:sp>
      </p:grpSp>
      <p:pic>
        <p:nvPicPr>
          <p:cNvPr id="1028" name="Picture 4" descr="EDGE Spartan 7 FPGA Development board">
            <a:extLst>
              <a:ext uri="{FF2B5EF4-FFF2-40B4-BE49-F238E27FC236}">
                <a16:creationId xmlns:a16="http://schemas.microsoft.com/office/drawing/2014/main" id="{2A42870C-9B06-7511-576C-83A27F4C0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6443" y="0"/>
            <a:ext cx="10287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200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740300-AB5C-ADD2-1D67-2CF737E62817}"/>
            </a:ext>
          </a:extLst>
        </p:cNvPr>
        <p:cNvGrpSpPr/>
        <p:nvPr/>
      </p:nvGrpSpPr>
      <p:grpSpPr>
        <a:xfrm>
          <a:off x="0" y="0"/>
          <a:ext cx="0" cy="0"/>
          <a:chOff x="0" y="0"/>
          <a:chExt cx="0" cy="0"/>
        </a:xfrm>
      </p:grpSpPr>
      <p:pic>
        <p:nvPicPr>
          <p:cNvPr id="8" name="Picture 2" descr="A screenshot of a computer&#10;&#10;Description automatically generated">
            <a:extLst>
              <a:ext uri="{FF2B5EF4-FFF2-40B4-BE49-F238E27FC236}">
                <a16:creationId xmlns:a16="http://schemas.microsoft.com/office/drawing/2014/main" id="{613D678F-897C-8183-F1B7-0D4E699C00B5}"/>
              </a:ext>
            </a:extLst>
          </p:cNvPr>
          <p:cNvPicPr>
            <a:picLocks noChangeAspect="1"/>
          </p:cNvPicPr>
          <p:nvPr/>
        </p:nvPicPr>
        <p:blipFill>
          <a:blip r:embed="rId2">
            <a:extLst>
              <a:ext uri="{28A0092B-C50C-407E-A947-70E740481C1C}">
                <a14:useLocalDpi xmlns:a14="http://schemas.microsoft.com/office/drawing/2010/main" val="0"/>
              </a:ext>
            </a:extLst>
          </a:blip>
          <a:srcRect r="34700" b="48577"/>
          <a:stretch/>
        </p:blipFill>
        <p:spPr>
          <a:xfrm>
            <a:off x="8001000" y="271175"/>
            <a:ext cx="10058400" cy="10015825"/>
          </a:xfrm>
          <a:prstGeom prst="rect">
            <a:avLst/>
          </a:prstGeom>
        </p:spPr>
      </p:pic>
      <p:sp>
        <p:nvSpPr>
          <p:cNvPr id="29" name="Rectangle 28">
            <a:extLst>
              <a:ext uri="{FF2B5EF4-FFF2-40B4-BE49-F238E27FC236}">
                <a16:creationId xmlns:a16="http://schemas.microsoft.com/office/drawing/2014/main" id="{2328B0C4-6D85-2586-84CA-722C0E8706A2}"/>
              </a:ext>
            </a:extLst>
          </p:cNvPr>
          <p:cNvSpPr/>
          <p:nvPr/>
        </p:nvSpPr>
        <p:spPr>
          <a:xfrm>
            <a:off x="4267200" y="-467271"/>
            <a:ext cx="3657599" cy="217058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a:extLst>
              <a:ext uri="{FF2B5EF4-FFF2-40B4-BE49-F238E27FC236}">
                <a16:creationId xmlns:a16="http://schemas.microsoft.com/office/drawing/2014/main" id="{9CFE702A-AC17-A417-C1B4-5E826F5C57D4}"/>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26" name="TextBox 25">
            <a:extLst>
              <a:ext uri="{FF2B5EF4-FFF2-40B4-BE49-F238E27FC236}">
                <a16:creationId xmlns:a16="http://schemas.microsoft.com/office/drawing/2014/main" id="{5F07EFCA-D3CA-CF4B-AF8A-C2487AAFA7D0}"/>
              </a:ext>
            </a:extLst>
          </p:cNvPr>
          <p:cNvSpPr txBox="1"/>
          <p:nvPr/>
        </p:nvSpPr>
        <p:spPr>
          <a:xfrm>
            <a:off x="609600" y="2055705"/>
            <a:ext cx="6248400" cy="7301422"/>
          </a:xfrm>
          <a:prstGeom prst="rect">
            <a:avLst/>
          </a:prstGeom>
          <a:noFill/>
        </p:spPr>
        <p:txBody>
          <a:bodyPr wrap="square" rtlCol="0">
            <a:spAutoFit/>
          </a:bodyPr>
          <a:lstStyle/>
          <a:p>
            <a:pPr marL="360000" indent="-360000" algn="just">
              <a:lnSpc>
                <a:spcPct val="120000"/>
              </a:lnSpc>
              <a:buFontTx/>
              <a:buChar char="-"/>
            </a:pPr>
            <a:r>
              <a:rPr lang="en-US" sz="2800" dirty="0">
                <a:latin typeface="Aptos" panose="020B0004020202020204" pitchFamily="34" charset="0"/>
              </a:rPr>
              <a:t>Nghiên cứu và tìm hiểu một số chuẩn giao thức phần cứng thông dụng.</a:t>
            </a:r>
          </a:p>
          <a:p>
            <a:pPr marL="360000" indent="-360000" algn="just">
              <a:lnSpc>
                <a:spcPct val="120000"/>
              </a:lnSpc>
              <a:buFontTx/>
              <a:buChar char="-"/>
            </a:pPr>
            <a:r>
              <a:rPr lang="en-US" sz="2800" dirty="0">
                <a:latin typeface="Aptos" panose="020B0004020202020204" pitchFamily="34" charset="0"/>
              </a:rPr>
              <a:t>Thiết kế nền tảng </a:t>
            </a:r>
            <a:r>
              <a:rPr lang="en-US" sz="2800" dirty="0" err="1">
                <a:latin typeface="Aptos" panose="020B0004020202020204" pitchFamily="34" charset="0"/>
              </a:rPr>
              <a:t>FPro</a:t>
            </a:r>
            <a:r>
              <a:rPr lang="en-US" sz="2800" dirty="0">
                <a:latin typeface="Aptos" panose="020B0004020202020204" pitchFamily="34" charset="0"/>
              </a:rPr>
              <a:t> cung cấp các khối ngoại vi phổ biến bằng cách sử dụng ngôn ngữ mô tả phần cứng </a:t>
            </a:r>
            <a:r>
              <a:rPr lang="en-US" sz="2800" dirty="0" err="1">
                <a:latin typeface="Aptos" panose="020B0004020202020204" pitchFamily="34" charset="0"/>
              </a:rPr>
              <a:t>SystemVerilog</a:t>
            </a:r>
            <a:r>
              <a:rPr lang="en-US" sz="2800" dirty="0">
                <a:latin typeface="Aptos" panose="020B0004020202020204" pitchFamily="34" charset="0"/>
              </a:rPr>
              <a:t>.</a:t>
            </a:r>
          </a:p>
          <a:p>
            <a:pPr marL="360000" indent="-360000" algn="just">
              <a:lnSpc>
                <a:spcPct val="120000"/>
              </a:lnSpc>
              <a:buFontTx/>
              <a:buChar char="-"/>
            </a:pPr>
            <a:r>
              <a:rPr lang="en-US" sz="2800" dirty="0">
                <a:latin typeface="Aptos" panose="020B0004020202020204" pitchFamily="34" charset="0"/>
              </a:rPr>
              <a:t>Thiết kế </a:t>
            </a:r>
            <a:r>
              <a:rPr lang="en-US" sz="2800" dirty="0" err="1">
                <a:latin typeface="Aptos" panose="020B0004020202020204" pitchFamily="34" charset="0"/>
              </a:rPr>
              <a:t>FPro</a:t>
            </a:r>
            <a:r>
              <a:rPr lang="en-US" sz="2800" dirty="0">
                <a:latin typeface="Aptos" panose="020B0004020202020204" pitchFamily="34" charset="0"/>
              </a:rPr>
              <a:t> bridge để ánh xạ các bus IO của vi xử lý/vi điều khiển sang </a:t>
            </a:r>
            <a:r>
              <a:rPr lang="en-US" sz="2800" dirty="0" err="1">
                <a:latin typeface="Aptos" panose="020B0004020202020204" pitchFamily="34" charset="0"/>
              </a:rPr>
              <a:t>FPro</a:t>
            </a:r>
            <a:r>
              <a:rPr lang="en-US" sz="2800" dirty="0">
                <a:latin typeface="Aptos" panose="020B0004020202020204" pitchFamily="34" charset="0"/>
              </a:rPr>
              <a:t> bus.</a:t>
            </a:r>
          </a:p>
          <a:p>
            <a:pPr marL="360000" indent="-360000" algn="just">
              <a:lnSpc>
                <a:spcPct val="120000"/>
              </a:lnSpc>
              <a:buFontTx/>
              <a:buChar char="-"/>
            </a:pPr>
            <a:r>
              <a:rPr lang="en-US" sz="2800" dirty="0">
                <a:latin typeface="Aptos" panose="020B0004020202020204" pitchFamily="34" charset="0"/>
              </a:rPr>
              <a:t>Phát triển các trình điều khiển cho các khối ngoại vi bằng ngôn ngữ C/C++.</a:t>
            </a:r>
          </a:p>
          <a:p>
            <a:pPr marL="360000" indent="-360000" algn="just">
              <a:lnSpc>
                <a:spcPct val="120000"/>
              </a:lnSpc>
              <a:buFontTx/>
              <a:buChar char="-"/>
            </a:pPr>
            <a:r>
              <a:rPr lang="en-US" sz="2800" dirty="0">
                <a:latin typeface="Aptos" panose="020B0004020202020204" pitchFamily="34" charset="0"/>
              </a:rPr>
              <a:t>Triển khai một chương trình ứng dụng trên bo mạch Arty A7-35T</a:t>
            </a:r>
          </a:p>
        </p:txBody>
      </p:sp>
      <p:grpSp>
        <p:nvGrpSpPr>
          <p:cNvPr id="2" name="!!Group 7">
            <a:extLst>
              <a:ext uri="{FF2B5EF4-FFF2-40B4-BE49-F238E27FC236}">
                <a16:creationId xmlns:a16="http://schemas.microsoft.com/office/drawing/2014/main" id="{22A0B019-FE22-F150-47B1-1061FE67A683}"/>
              </a:ext>
            </a:extLst>
          </p:cNvPr>
          <p:cNvGrpSpPr/>
          <p:nvPr/>
        </p:nvGrpSpPr>
        <p:grpSpPr>
          <a:xfrm>
            <a:off x="-914424" y="38100"/>
            <a:ext cx="7316099" cy="1440491"/>
            <a:chOff x="-2762187" y="6795902"/>
            <a:chExt cx="15318081" cy="1935091"/>
          </a:xfrm>
        </p:grpSpPr>
        <p:sp>
          <p:nvSpPr>
            <p:cNvPr id="3" name="Freeform 2">
              <a:extLst>
                <a:ext uri="{FF2B5EF4-FFF2-40B4-BE49-F238E27FC236}">
                  <a16:creationId xmlns:a16="http://schemas.microsoft.com/office/drawing/2014/main" id="{80CF9125-87E2-3447-69A0-E51B3658C08C}"/>
                </a:ext>
              </a:extLst>
            </p:cNvPr>
            <p:cNvSpPr/>
            <p:nvPr/>
          </p:nvSpPr>
          <p:spPr>
            <a:xfrm rot="60000">
              <a:off x="-2762187" y="6910665"/>
              <a:ext cx="15318081"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4" name="TextBox 3">
              <a:extLst>
                <a:ext uri="{FF2B5EF4-FFF2-40B4-BE49-F238E27FC236}">
                  <a16:creationId xmlns:a16="http://schemas.microsoft.com/office/drawing/2014/main" id="{2646C492-EA45-130E-07CE-E37290062693}"/>
                </a:ext>
              </a:extLst>
            </p:cNvPr>
            <p:cNvSpPr txBox="1"/>
            <p:nvPr/>
          </p:nvSpPr>
          <p:spPr>
            <a:xfrm>
              <a:off x="-421245" y="6795902"/>
              <a:ext cx="12018043"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1.2 Phạm vi nghiên cứu</a:t>
              </a:r>
              <a:endParaRPr lang="en-US" sz="3200" dirty="0">
                <a:solidFill>
                  <a:srgbClr val="FFFDFC"/>
                </a:solidFill>
                <a:latin typeface="Bungee" panose="020B0604020202020204" charset="0"/>
                <a:ea typeface="Poppins"/>
                <a:cs typeface="Poppins"/>
                <a:sym typeface="Poppins"/>
              </a:endParaRPr>
            </a:p>
          </p:txBody>
        </p:sp>
      </p:grpSp>
    </p:spTree>
    <p:extLst>
      <p:ext uri="{BB962C8B-B14F-4D97-AF65-F5344CB8AC3E}">
        <p14:creationId xmlns:p14="http://schemas.microsoft.com/office/powerpoint/2010/main" val="2043477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4E8C1F-1E92-F745-225F-4A3B87699DD7}"/>
            </a:ext>
          </a:extLst>
        </p:cNvPr>
        <p:cNvGrpSpPr/>
        <p:nvPr/>
      </p:nvGrpSpPr>
      <p:grpSpPr>
        <a:xfrm>
          <a:off x="0" y="0"/>
          <a:ext cx="0" cy="0"/>
          <a:chOff x="0" y="0"/>
          <a:chExt cx="0" cy="0"/>
        </a:xfrm>
      </p:grpSpPr>
      <p:pic>
        <p:nvPicPr>
          <p:cNvPr id="9" name="Picture 2" descr="A screenshot of a computer&#10;&#10;Description automatically generated">
            <a:extLst>
              <a:ext uri="{FF2B5EF4-FFF2-40B4-BE49-F238E27FC236}">
                <a16:creationId xmlns:a16="http://schemas.microsoft.com/office/drawing/2014/main" id="{4FEB0489-9A6B-C712-C5A9-A72884810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05" y="-7277100"/>
            <a:ext cx="13679591" cy="17297400"/>
          </a:xfrm>
          <a:prstGeom prst="rect">
            <a:avLst/>
          </a:prstGeom>
        </p:spPr>
      </p:pic>
      <p:sp>
        <p:nvSpPr>
          <p:cNvPr id="2" name="Rectangle 1">
            <a:extLst>
              <a:ext uri="{FF2B5EF4-FFF2-40B4-BE49-F238E27FC236}">
                <a16:creationId xmlns:a16="http://schemas.microsoft.com/office/drawing/2014/main" id="{9E424369-0B73-F048-CBD4-502E34FCE347}"/>
              </a:ext>
            </a:extLst>
          </p:cNvPr>
          <p:cNvSpPr/>
          <p:nvPr/>
        </p:nvSpPr>
        <p:spPr>
          <a:xfrm>
            <a:off x="3276600" y="-684682"/>
            <a:ext cx="9296400" cy="217058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a:extLst>
              <a:ext uri="{FF2B5EF4-FFF2-40B4-BE49-F238E27FC236}">
                <a16:creationId xmlns:a16="http://schemas.microsoft.com/office/drawing/2014/main" id="{1007F1FD-C4B1-9953-664C-5B9495C2DF8E}"/>
              </a:ext>
            </a:extLst>
          </p:cNvPr>
          <p:cNvSpPr>
            <a:spLocks noGrp="1"/>
          </p:cNvSpPr>
          <p:nvPr>
            <p:ph type="sldNum" sz="quarter" idx="12"/>
          </p:nvPr>
        </p:nvSpPr>
        <p:spPr/>
        <p:txBody>
          <a:bodyPr/>
          <a:lstStyle/>
          <a:p>
            <a:fld id="{B6F15528-21DE-4FAA-801E-634DDDAF4B2B}" type="slidenum">
              <a:rPr lang="en-US" smtClean="0"/>
              <a:pPr/>
              <a:t>7</a:t>
            </a:fld>
            <a:endParaRPr lang="en-US"/>
          </a:p>
        </p:txBody>
      </p:sp>
      <p:grpSp>
        <p:nvGrpSpPr>
          <p:cNvPr id="23" name="!!Group 7">
            <a:extLst>
              <a:ext uri="{FF2B5EF4-FFF2-40B4-BE49-F238E27FC236}">
                <a16:creationId xmlns:a16="http://schemas.microsoft.com/office/drawing/2014/main" id="{91EA7844-F835-383E-4B7B-FE73CC7A5543}"/>
              </a:ext>
            </a:extLst>
          </p:cNvPr>
          <p:cNvGrpSpPr/>
          <p:nvPr/>
        </p:nvGrpSpPr>
        <p:grpSpPr>
          <a:xfrm>
            <a:off x="-914424" y="38100"/>
            <a:ext cx="7316099" cy="1440491"/>
            <a:chOff x="-2762187" y="6795902"/>
            <a:chExt cx="15318081" cy="1935091"/>
          </a:xfrm>
        </p:grpSpPr>
        <p:sp>
          <p:nvSpPr>
            <p:cNvPr id="24" name="Freeform 2">
              <a:extLst>
                <a:ext uri="{FF2B5EF4-FFF2-40B4-BE49-F238E27FC236}">
                  <a16:creationId xmlns:a16="http://schemas.microsoft.com/office/drawing/2014/main" id="{5373B6E6-B3F9-0A89-3202-E85B8F084B5F}"/>
                </a:ext>
              </a:extLst>
            </p:cNvPr>
            <p:cNvSpPr/>
            <p:nvPr/>
          </p:nvSpPr>
          <p:spPr>
            <a:xfrm rot="60000">
              <a:off x="-2762187" y="6910665"/>
              <a:ext cx="15318081"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E1B0A223-34B6-EF16-3AAA-89F25DE837F8}"/>
                </a:ext>
              </a:extLst>
            </p:cNvPr>
            <p:cNvSpPr txBox="1"/>
            <p:nvPr/>
          </p:nvSpPr>
          <p:spPr>
            <a:xfrm>
              <a:off x="-421245" y="6795902"/>
              <a:ext cx="12018043"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1.2 Phạm vi nghiên cứu</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C4DA4469-F260-272F-A3D1-DC102FC50870}"/>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8D3C59EE-E62F-6A5D-C0D7-1F79408CD0C3}"/>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069D0BAA-3C55-B641-2273-F8681898E2D6}"/>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spTree>
    <p:extLst>
      <p:ext uri="{BB962C8B-B14F-4D97-AF65-F5344CB8AC3E}">
        <p14:creationId xmlns:p14="http://schemas.microsoft.com/office/powerpoint/2010/main" val="1449111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9000" t="-9000" r="-9000" b="-15000"/>
          </a:stretch>
        </a:blipFill>
        <a:effectLst/>
      </p:bgPr>
    </p:bg>
    <p:spTree>
      <p:nvGrpSpPr>
        <p:cNvPr id="1" name="">
          <a:extLst>
            <a:ext uri="{FF2B5EF4-FFF2-40B4-BE49-F238E27FC236}">
              <a16:creationId xmlns:a16="http://schemas.microsoft.com/office/drawing/2014/main" id="{0C318CA8-BCD8-67B0-370B-3B8D8B704656}"/>
            </a:ext>
          </a:extLst>
        </p:cNvPr>
        <p:cNvGrpSpPr/>
        <p:nvPr/>
      </p:nvGrpSpPr>
      <p:grpSpPr>
        <a:xfrm>
          <a:off x="0" y="0"/>
          <a:ext cx="0" cy="0"/>
          <a:chOff x="0" y="0"/>
          <a:chExt cx="0" cy="0"/>
        </a:xfrm>
      </p:grpSpPr>
      <p:pic>
        <p:nvPicPr>
          <p:cNvPr id="2" name="Picture 1" descr="A diagram of a structure&#10;&#10;Description automatically generated with medium confidence">
            <a:extLst>
              <a:ext uri="{FF2B5EF4-FFF2-40B4-BE49-F238E27FC236}">
                <a16:creationId xmlns:a16="http://schemas.microsoft.com/office/drawing/2014/main" id="{DF5F839E-BB29-E895-A650-741408F01A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595611">
            <a:off x="8849706" y="4365662"/>
            <a:ext cx="219282" cy="12334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11760DC-26C4-702D-7FAE-C867E361C4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590849">
            <a:off x="8690133" y="4428750"/>
            <a:ext cx="99579" cy="125915"/>
          </a:xfrm>
          <a:prstGeom prst="rect">
            <a:avLst/>
          </a:prstGeom>
        </p:spPr>
      </p:pic>
      <p:grpSp>
        <p:nvGrpSpPr>
          <p:cNvPr id="17" name="!!Group 7">
            <a:extLst>
              <a:ext uri="{FF2B5EF4-FFF2-40B4-BE49-F238E27FC236}">
                <a16:creationId xmlns:a16="http://schemas.microsoft.com/office/drawing/2014/main" id="{3B91BC45-7E66-5702-E7CF-856A269736DB}"/>
              </a:ext>
            </a:extLst>
          </p:cNvPr>
          <p:cNvGrpSpPr/>
          <p:nvPr/>
        </p:nvGrpSpPr>
        <p:grpSpPr>
          <a:xfrm rot="20942839">
            <a:off x="-2594405" y="2205111"/>
            <a:ext cx="23153610" cy="4771416"/>
            <a:chOff x="-2762138" y="4995615"/>
            <a:chExt cx="25485510" cy="6409711"/>
          </a:xfrm>
        </p:grpSpPr>
        <p:sp>
          <p:nvSpPr>
            <p:cNvPr id="18" name="Freeform 2">
              <a:extLst>
                <a:ext uri="{FF2B5EF4-FFF2-40B4-BE49-F238E27FC236}">
                  <a16:creationId xmlns:a16="http://schemas.microsoft.com/office/drawing/2014/main" id="{F62547AB-EAF2-52F1-FEC1-9E83D3EB71B4}"/>
                </a:ext>
              </a:extLst>
            </p:cNvPr>
            <p:cNvSpPr/>
            <p:nvPr/>
          </p:nvSpPr>
          <p:spPr>
            <a:xfrm>
              <a:off x="-2762138" y="4995615"/>
              <a:ext cx="24970437" cy="6409711"/>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19" name="TextBox 18">
              <a:extLst>
                <a:ext uri="{FF2B5EF4-FFF2-40B4-BE49-F238E27FC236}">
                  <a16:creationId xmlns:a16="http://schemas.microsoft.com/office/drawing/2014/main" id="{5241266C-5B42-D8C5-2E10-9ADA43B4D945}"/>
                </a:ext>
              </a:extLst>
            </p:cNvPr>
            <p:cNvSpPr txBox="1"/>
            <p:nvPr/>
          </p:nvSpPr>
          <p:spPr>
            <a:xfrm rot="21480000">
              <a:off x="1347887" y="6469679"/>
              <a:ext cx="21375485" cy="2852829"/>
            </a:xfrm>
            <a:prstGeom prst="rect">
              <a:avLst/>
            </a:prstGeom>
            <a:noFill/>
          </p:spPr>
          <p:txBody>
            <a:bodyPr wrap="square" rtlCol="0">
              <a:spAutoFit/>
            </a:bodyPr>
            <a:lstStyle/>
            <a:p>
              <a:pPr>
                <a:lnSpc>
                  <a:spcPct val="150000"/>
                </a:lnSpc>
                <a:spcBef>
                  <a:spcPct val="0"/>
                </a:spcBef>
              </a:pPr>
              <a:r>
                <a:rPr lang="en-US" sz="9600" dirty="0">
                  <a:solidFill>
                    <a:srgbClr val="FFFDFC"/>
                  </a:solidFill>
                  <a:latin typeface="Bungee" panose="020B0604020202020204" charset="0"/>
                  <a:ea typeface="Poppins"/>
                  <a:cs typeface="Poppins Bold"/>
                  <a:sym typeface="Poppins Bold"/>
                </a:rPr>
                <a:t>    2. Giao thức </a:t>
              </a:r>
              <a:r>
                <a:rPr lang="en-US" sz="9600" dirty="0" err="1">
                  <a:solidFill>
                    <a:srgbClr val="FFFDFC"/>
                  </a:solidFill>
                  <a:latin typeface="Bungee" panose="020B0604020202020204" charset="0"/>
                  <a:ea typeface="Poppins"/>
                  <a:cs typeface="Poppins Bold"/>
                  <a:sym typeface="Poppins Bold"/>
                </a:rPr>
                <a:t>fpro</a:t>
              </a:r>
              <a:endParaRPr lang="en-US" sz="9600" dirty="0">
                <a:solidFill>
                  <a:srgbClr val="FFFDFC"/>
                </a:solidFill>
                <a:latin typeface="Bungee" panose="020B0604020202020204" charset="0"/>
                <a:ea typeface="Poppins"/>
                <a:cs typeface="Poppins"/>
                <a:sym typeface="Poppins"/>
              </a:endParaRPr>
            </a:p>
          </p:txBody>
        </p:sp>
      </p:grpSp>
      <p:grpSp>
        <p:nvGrpSpPr>
          <p:cNvPr id="3" name="Group 3">
            <a:extLst>
              <a:ext uri="{FF2B5EF4-FFF2-40B4-BE49-F238E27FC236}">
                <a16:creationId xmlns:a16="http://schemas.microsoft.com/office/drawing/2014/main" id="{CFBBFD37-E84A-53EE-DA2B-3D3746DB159B}"/>
              </a:ext>
            </a:extLst>
          </p:cNvPr>
          <p:cNvGrpSpPr/>
          <p:nvPr/>
        </p:nvGrpSpPr>
        <p:grpSpPr>
          <a:xfrm>
            <a:off x="-3576935" y="1943975"/>
            <a:ext cx="24079198" cy="5526560"/>
            <a:chOff x="-197247" y="3216088"/>
            <a:chExt cx="32105598" cy="7368747"/>
          </a:xfrm>
        </p:grpSpPr>
        <p:sp>
          <p:nvSpPr>
            <p:cNvPr id="4" name="Freeform 4">
              <a:extLst>
                <a:ext uri="{FF2B5EF4-FFF2-40B4-BE49-F238E27FC236}">
                  <a16:creationId xmlns:a16="http://schemas.microsoft.com/office/drawing/2014/main" id="{45378DA5-D9A7-F26B-7241-BB826ED5D07C}"/>
                </a:ext>
              </a:extLst>
            </p:cNvPr>
            <p:cNvSpPr/>
            <p:nvPr/>
          </p:nvSpPr>
          <p:spPr>
            <a:xfrm rot="20877138">
              <a:off x="-197247" y="3216088"/>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8">
                <a:alphaModFix amt="80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E25DC73-1071-3B2C-9B00-D2D1D96FBFA2}"/>
                </a:ext>
              </a:extLst>
            </p:cNvPr>
            <p:cNvSpPr/>
            <p:nvPr/>
          </p:nvSpPr>
          <p:spPr>
            <a:xfrm rot="20877138">
              <a:off x="2241156" y="9344207"/>
              <a:ext cx="29667195"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8">
                <a:alphaModFix amt="80000"/>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3" name="Slide Number Placeholder 22">
            <a:extLst>
              <a:ext uri="{FF2B5EF4-FFF2-40B4-BE49-F238E27FC236}">
                <a16:creationId xmlns:a16="http://schemas.microsoft.com/office/drawing/2014/main" id="{DA3B29E9-2F42-C28F-A8ED-D1BDF404F95E}"/>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787120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EE0195-9DCE-4E8D-A316-B03BB31FE77D}"/>
            </a:ext>
          </a:extLst>
        </p:cNvPr>
        <p:cNvGrpSpPr/>
        <p:nvPr/>
      </p:nvGrpSpPr>
      <p:grpSpPr>
        <a:xfrm>
          <a:off x="0" y="0"/>
          <a:ext cx="0" cy="0"/>
          <a:chOff x="0" y="0"/>
          <a:chExt cx="0" cy="0"/>
        </a:xfrm>
      </p:grpSpPr>
      <p:pic>
        <p:nvPicPr>
          <p:cNvPr id="9" name="Picture 8" descr="A diagram of a structure&#10;&#10;Description automatically generated with medium confidence">
            <a:extLst>
              <a:ext uri="{FF2B5EF4-FFF2-40B4-BE49-F238E27FC236}">
                <a16:creationId xmlns:a16="http://schemas.microsoft.com/office/drawing/2014/main" id="{869CFBD2-9175-0E10-8AED-6B155B850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136" y="1638300"/>
            <a:ext cx="13067729" cy="7350597"/>
          </a:xfrm>
          <a:prstGeom prst="rect">
            <a:avLst/>
          </a:prstGeom>
        </p:spPr>
      </p:pic>
      <p:sp>
        <p:nvSpPr>
          <p:cNvPr id="22" name="Slide Number Placeholder 21">
            <a:extLst>
              <a:ext uri="{FF2B5EF4-FFF2-40B4-BE49-F238E27FC236}">
                <a16:creationId xmlns:a16="http://schemas.microsoft.com/office/drawing/2014/main" id="{0F0B4CD7-4742-EC2A-1B00-8019359877F8}"/>
              </a:ext>
            </a:extLst>
          </p:cNvPr>
          <p:cNvSpPr>
            <a:spLocks noGrp="1"/>
          </p:cNvSpPr>
          <p:nvPr>
            <p:ph type="sldNum" sz="quarter" idx="12"/>
          </p:nvPr>
        </p:nvSpPr>
        <p:spPr/>
        <p:txBody>
          <a:bodyPr/>
          <a:lstStyle/>
          <a:p>
            <a:fld id="{B6F15528-21DE-4FAA-801E-634DDDAF4B2B}" type="slidenum">
              <a:rPr lang="en-US" smtClean="0"/>
              <a:pPr/>
              <a:t>9</a:t>
            </a:fld>
            <a:endParaRPr lang="en-US"/>
          </a:p>
        </p:txBody>
      </p:sp>
      <p:grpSp>
        <p:nvGrpSpPr>
          <p:cNvPr id="23" name="!!Group 7">
            <a:extLst>
              <a:ext uri="{FF2B5EF4-FFF2-40B4-BE49-F238E27FC236}">
                <a16:creationId xmlns:a16="http://schemas.microsoft.com/office/drawing/2014/main" id="{4B4F26A4-8A49-B70A-AF76-658C88E7340D}"/>
              </a:ext>
            </a:extLst>
          </p:cNvPr>
          <p:cNvGrpSpPr/>
          <p:nvPr/>
        </p:nvGrpSpPr>
        <p:grpSpPr>
          <a:xfrm>
            <a:off x="-914302" y="38100"/>
            <a:ext cx="6857901" cy="1440491"/>
            <a:chOff x="-2761932" y="6795902"/>
            <a:chExt cx="14358729" cy="1935091"/>
          </a:xfrm>
        </p:grpSpPr>
        <p:sp>
          <p:nvSpPr>
            <p:cNvPr id="24" name="Freeform 2">
              <a:extLst>
                <a:ext uri="{FF2B5EF4-FFF2-40B4-BE49-F238E27FC236}">
                  <a16:creationId xmlns:a16="http://schemas.microsoft.com/office/drawing/2014/main" id="{63124F33-9F65-35E4-F84A-E43CEC48BCA1}"/>
                </a:ext>
              </a:extLst>
            </p:cNvPr>
            <p:cNvSpPr/>
            <p:nvPr/>
          </p:nvSpPr>
          <p:spPr>
            <a:xfrm rot="60000">
              <a:off x="-2761932" y="6892055"/>
              <a:ext cx="11994257" cy="1801942"/>
            </a:xfrm>
            <a:custGeom>
              <a:avLst/>
              <a:gdLst/>
              <a:ahLst/>
              <a:cxnLst/>
              <a:rect l="l" t="t" r="r" b="b"/>
              <a:pathLst>
                <a:path w="8206262" h="2461879">
                  <a:moveTo>
                    <a:pt x="0" y="0"/>
                  </a:moveTo>
                  <a:lnTo>
                    <a:pt x="8206262" y="0"/>
                  </a:lnTo>
                  <a:lnTo>
                    <a:pt x="8206262" y="2461878"/>
                  </a:lnTo>
                  <a:lnTo>
                    <a:pt x="0" y="2461878"/>
                  </a:lnTo>
                  <a:lnTo>
                    <a:pt x="0" y="0"/>
                  </a:lnTo>
                  <a:close/>
                </a:path>
              </a:pathLst>
            </a:custGeom>
            <a: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a:blipFill>
          </p:spPr>
          <p:txBody>
            <a:bodyPr lIns="720000" tIns="216000" rIns="720000" bIns="216000" anchor="ctr"/>
            <a:lstStyle/>
            <a:p>
              <a:pPr>
                <a:lnSpc>
                  <a:spcPts val="4242"/>
                </a:lnSpc>
                <a:spcBef>
                  <a:spcPct val="0"/>
                </a:spcBef>
              </a:pPr>
              <a:endParaRPr lang="en-US" sz="4000" b="1" dirty="0">
                <a:solidFill>
                  <a:srgbClr val="FFFDFC"/>
                </a:solidFill>
                <a:latin typeface="Bungee" panose="020B0604020202020204" charset="0"/>
                <a:ea typeface="Poppins Bold"/>
                <a:cs typeface="Poppins" panose="00000500000000000000" pitchFamily="2" charset="0"/>
                <a:sym typeface="Poppins Bold"/>
              </a:endParaRPr>
            </a:p>
          </p:txBody>
        </p:sp>
        <p:sp>
          <p:nvSpPr>
            <p:cNvPr id="25" name="TextBox 24">
              <a:extLst>
                <a:ext uri="{FF2B5EF4-FFF2-40B4-BE49-F238E27FC236}">
                  <a16:creationId xmlns:a16="http://schemas.microsoft.com/office/drawing/2014/main" id="{D28CAA11-C84E-50B1-58DD-F7A34A8544DA}"/>
                </a:ext>
              </a:extLst>
            </p:cNvPr>
            <p:cNvSpPr txBox="1"/>
            <p:nvPr/>
          </p:nvSpPr>
          <p:spPr>
            <a:xfrm>
              <a:off x="-421245" y="6795902"/>
              <a:ext cx="12018042" cy="1935091"/>
            </a:xfrm>
            <a:prstGeom prst="rect">
              <a:avLst/>
            </a:prstGeom>
            <a:noFill/>
          </p:spPr>
          <p:txBody>
            <a:bodyPr wrap="square" tIns="396000" bIns="360000" rtlCol="0" anchor="ctr">
              <a:spAutoFit/>
            </a:bodyPr>
            <a:lstStyle/>
            <a:p>
              <a:pPr>
                <a:lnSpc>
                  <a:spcPct val="150000"/>
                </a:lnSpc>
                <a:spcBef>
                  <a:spcPts val="1200"/>
                </a:spcBef>
                <a:spcAft>
                  <a:spcPts val="1200"/>
                </a:spcAft>
              </a:pPr>
              <a:r>
                <a:rPr lang="en-US" sz="3200" dirty="0">
                  <a:solidFill>
                    <a:srgbClr val="FFFDFC"/>
                  </a:solidFill>
                  <a:latin typeface="Bungee" panose="020B0604020202020204" charset="0"/>
                  <a:ea typeface="Poppins"/>
                  <a:cs typeface="Poppins Bold"/>
                  <a:sym typeface="Poppins Bold"/>
                </a:rPr>
                <a:t>2.1 Các tín hiệu</a:t>
              </a:r>
              <a:endParaRPr lang="en-US" sz="3200" dirty="0">
                <a:solidFill>
                  <a:srgbClr val="FFFDFC"/>
                </a:solidFill>
                <a:latin typeface="Bungee" panose="020B0604020202020204" charset="0"/>
                <a:ea typeface="Poppins"/>
                <a:cs typeface="Poppins"/>
                <a:sym typeface="Poppins"/>
              </a:endParaRPr>
            </a:p>
          </p:txBody>
        </p:sp>
      </p:grpSp>
      <p:grpSp>
        <p:nvGrpSpPr>
          <p:cNvPr id="5" name="Group 3">
            <a:extLst>
              <a:ext uri="{FF2B5EF4-FFF2-40B4-BE49-F238E27FC236}">
                <a16:creationId xmlns:a16="http://schemas.microsoft.com/office/drawing/2014/main" id="{1AA09192-4610-663C-71FE-0E0409A352EF}"/>
              </a:ext>
            </a:extLst>
          </p:cNvPr>
          <p:cNvGrpSpPr/>
          <p:nvPr/>
        </p:nvGrpSpPr>
        <p:grpSpPr>
          <a:xfrm>
            <a:off x="-32456735" y="-4943218"/>
            <a:ext cx="89687395" cy="20893559"/>
            <a:chOff x="-34109105" y="443514"/>
            <a:chExt cx="119583195" cy="27858081"/>
          </a:xfrm>
        </p:grpSpPr>
        <p:sp>
          <p:nvSpPr>
            <p:cNvPr id="6" name="Freeform 4">
              <a:extLst>
                <a:ext uri="{FF2B5EF4-FFF2-40B4-BE49-F238E27FC236}">
                  <a16:creationId xmlns:a16="http://schemas.microsoft.com/office/drawing/2014/main" id="{C923002D-9357-0428-D415-33F3877AC5B2}"/>
                </a:ext>
              </a:extLst>
            </p:cNvPr>
            <p:cNvSpPr/>
            <p:nvPr/>
          </p:nvSpPr>
          <p:spPr>
            <a:xfrm rot="20877138">
              <a:off x="55806896" y="443514"/>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F31CFC0E-336E-CB20-C2F8-D339279F7123}"/>
                </a:ext>
              </a:extLst>
            </p:cNvPr>
            <p:cNvSpPr/>
            <p:nvPr/>
          </p:nvSpPr>
          <p:spPr>
            <a:xfrm rot="20877138">
              <a:off x="-34109105" y="27060967"/>
              <a:ext cx="29667194" cy="1240628"/>
            </a:xfrm>
            <a:custGeom>
              <a:avLst/>
              <a:gdLst/>
              <a:ahLst/>
              <a:cxnLst/>
              <a:rect l="l" t="t" r="r" b="b"/>
              <a:pathLst>
                <a:path w="29667194" h="1240628">
                  <a:moveTo>
                    <a:pt x="0" y="0"/>
                  </a:moveTo>
                  <a:lnTo>
                    <a:pt x="29667194" y="0"/>
                  </a:lnTo>
                  <a:lnTo>
                    <a:pt x="29667194" y="1240628"/>
                  </a:lnTo>
                  <a:lnTo>
                    <a:pt x="0" y="1240628"/>
                  </a:lnTo>
                  <a:lnTo>
                    <a:pt x="0" y="0"/>
                  </a:lnTo>
                  <a:close/>
                </a:path>
              </a:pathLst>
            </a:custGeom>
            <a:blipFill>
              <a:blip r:embed="rId5">
                <a:alphaModFix amt="80000"/>
                <a:extLst>
                  <a:ext uri="{96DAC541-7B7A-43D3-8B79-37D633B846F1}">
                    <asvg:svgBlip xmlns:asvg="http://schemas.microsoft.com/office/drawing/2016/SVG/main" r:embed="rId6"/>
                  </a:ext>
                </a:extLst>
              </a:blip>
              <a:stretch>
                <a:fillRect/>
              </a:stretch>
            </a:blipFill>
          </p:spPr>
          <p:txBody>
            <a:bodyPr/>
            <a:lstStyle/>
            <a:p>
              <a:endParaRPr lang="en-US" dirty="0"/>
            </a:p>
          </p:txBody>
        </p:sp>
      </p:grpSp>
      <p:sp>
        <p:nvSpPr>
          <p:cNvPr id="2" name="TextBox 1">
            <a:extLst>
              <a:ext uri="{FF2B5EF4-FFF2-40B4-BE49-F238E27FC236}">
                <a16:creationId xmlns:a16="http://schemas.microsoft.com/office/drawing/2014/main" id="{7038346C-726F-B5CA-B531-92C9A3ABF9BA}"/>
              </a:ext>
            </a:extLst>
          </p:cNvPr>
          <p:cNvSpPr txBox="1"/>
          <p:nvPr/>
        </p:nvSpPr>
        <p:spPr>
          <a:xfrm>
            <a:off x="7272622" y="9344231"/>
            <a:ext cx="3742756" cy="369332"/>
          </a:xfrm>
          <a:prstGeom prst="rect">
            <a:avLst/>
          </a:prstGeom>
          <a:noFill/>
        </p:spPr>
        <p:txBody>
          <a:bodyPr wrap="none" rtlCol="0">
            <a:spAutoFit/>
          </a:bodyPr>
          <a:lstStyle/>
          <a:p>
            <a:r>
              <a:rPr lang="en-US" i="1" dirty="0"/>
              <a:t>Gian đồ thời gian của giao thức </a:t>
            </a:r>
            <a:r>
              <a:rPr lang="en-US" i="1" dirty="0" err="1"/>
              <a:t>FPro</a:t>
            </a:r>
            <a:endParaRPr lang="en-US" i="1" dirty="0"/>
          </a:p>
        </p:txBody>
      </p:sp>
    </p:spTree>
    <p:extLst>
      <p:ext uri="{BB962C8B-B14F-4D97-AF65-F5344CB8AC3E}">
        <p14:creationId xmlns:p14="http://schemas.microsoft.com/office/powerpoint/2010/main" val="3478816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2098</TotalTime>
  <Words>1723</Words>
  <Application>Microsoft Office PowerPoint</Application>
  <PresentationFormat>Custom</PresentationFormat>
  <Paragraphs>177</Paragraphs>
  <Slides>29</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Bungee</vt:lpstr>
      <vt:lpstr>Aptos Display</vt:lpstr>
      <vt:lpstr>Aptos</vt:lpstr>
      <vt:lpstr>Cambria Math</vt:lpstr>
      <vt:lpstr>JetBrainsMono NF</vt:lpstr>
      <vt:lpstr>Symbol</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Collage Engineer Resume Presentation</dc:title>
  <dc:creator>Hưởng Hoàng</dc:creator>
  <cp:lastModifiedBy>Hoàng Minh Hưởng</cp:lastModifiedBy>
  <cp:revision>7</cp:revision>
  <dcterms:created xsi:type="dcterms:W3CDTF">2006-08-16T00:00:00Z</dcterms:created>
  <dcterms:modified xsi:type="dcterms:W3CDTF">2025-06-07T11:08:50Z</dcterms:modified>
  <dc:identifier>DAGX8QMojs8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2025-06-07T09:09:15Z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761161bd-ffac-4ed5-b586-7b43351c0f95</vt:lpwstr>
  </property>
  <property fmtid="{D5CDD505-2E9C-101B-9397-08002B2CF9AE}" pid="7" name="MSIP_Label_defa4170-0d19-0005-0004-bc88714345d2_ActionId">
    <vt:lpwstr>7aebf193-6d25-44a5-87e2-511477f77645</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